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46"/>
  </p:notesMasterIdLst>
  <p:handoutMasterIdLst>
    <p:handoutMasterId r:id="rId47"/>
  </p:handoutMasterIdLst>
  <p:sldIdLst>
    <p:sldId id="294" r:id="rId2"/>
    <p:sldId id="474" r:id="rId3"/>
    <p:sldId id="475" r:id="rId4"/>
    <p:sldId id="476" r:id="rId5"/>
    <p:sldId id="477" r:id="rId6"/>
    <p:sldId id="478" r:id="rId7"/>
    <p:sldId id="479" r:id="rId8"/>
    <p:sldId id="480" r:id="rId9"/>
    <p:sldId id="481" r:id="rId10"/>
    <p:sldId id="482" r:id="rId11"/>
    <p:sldId id="517" r:id="rId12"/>
    <p:sldId id="483" r:id="rId13"/>
    <p:sldId id="484" r:id="rId14"/>
    <p:sldId id="514" r:id="rId15"/>
    <p:sldId id="515" r:id="rId16"/>
    <p:sldId id="485" r:id="rId17"/>
    <p:sldId id="486" r:id="rId18"/>
    <p:sldId id="487" r:id="rId19"/>
    <p:sldId id="488" r:id="rId20"/>
    <p:sldId id="489" r:id="rId21"/>
    <p:sldId id="490" r:id="rId22"/>
    <p:sldId id="491" r:id="rId23"/>
    <p:sldId id="492" r:id="rId24"/>
    <p:sldId id="516" r:id="rId25"/>
    <p:sldId id="493" r:id="rId26"/>
    <p:sldId id="494" r:id="rId27"/>
    <p:sldId id="495" r:id="rId28"/>
    <p:sldId id="504" r:id="rId29"/>
    <p:sldId id="496" r:id="rId30"/>
    <p:sldId id="502" r:id="rId31"/>
    <p:sldId id="503" r:id="rId32"/>
    <p:sldId id="505" r:id="rId33"/>
    <p:sldId id="498" r:id="rId34"/>
    <p:sldId id="499" r:id="rId35"/>
    <p:sldId id="506" r:id="rId36"/>
    <p:sldId id="507" r:id="rId37"/>
    <p:sldId id="508" r:id="rId38"/>
    <p:sldId id="509" r:id="rId39"/>
    <p:sldId id="510" r:id="rId40"/>
    <p:sldId id="511" r:id="rId41"/>
    <p:sldId id="512" r:id="rId42"/>
    <p:sldId id="513" r:id="rId43"/>
    <p:sldId id="500" r:id="rId44"/>
    <p:sldId id="287" r:id="rId45"/>
  </p:sldIdLst>
  <p:sldSz cx="9144000" cy="5143500" type="screen16x9"/>
  <p:notesSz cx="6858000" cy="9144000"/>
  <p:defaultTextStyle>
    <a:defPPr>
      <a:defRPr lang="en-US"/>
    </a:defPPr>
    <a:lvl1pPr algn="l" defTabSz="457200" rtl="0" fontAlgn="base">
      <a:spcBef>
        <a:spcPct val="0"/>
      </a:spcBef>
      <a:spcAft>
        <a:spcPct val="0"/>
      </a:spcAft>
      <a:defRPr kern="1200">
        <a:solidFill>
          <a:schemeClr val="tx1"/>
        </a:solidFill>
        <a:latin typeface="Arial" panose="020B0604020202090204" pitchFamily="34" charset="0"/>
        <a:ea typeface="MS PGothic" charset="0"/>
        <a:cs typeface="MS PGothic" charset="0"/>
      </a:defRPr>
    </a:lvl1pPr>
    <a:lvl2pPr marL="457200" algn="l" defTabSz="457200" rtl="0" fontAlgn="base">
      <a:spcBef>
        <a:spcPct val="0"/>
      </a:spcBef>
      <a:spcAft>
        <a:spcPct val="0"/>
      </a:spcAft>
      <a:defRPr kern="1200">
        <a:solidFill>
          <a:schemeClr val="tx1"/>
        </a:solidFill>
        <a:latin typeface="Arial" panose="020B0604020202090204" pitchFamily="34" charset="0"/>
        <a:ea typeface="MS PGothic" charset="0"/>
        <a:cs typeface="MS PGothic" charset="0"/>
      </a:defRPr>
    </a:lvl2pPr>
    <a:lvl3pPr marL="914400" algn="l" defTabSz="457200" rtl="0" fontAlgn="base">
      <a:spcBef>
        <a:spcPct val="0"/>
      </a:spcBef>
      <a:spcAft>
        <a:spcPct val="0"/>
      </a:spcAft>
      <a:defRPr kern="1200">
        <a:solidFill>
          <a:schemeClr val="tx1"/>
        </a:solidFill>
        <a:latin typeface="Arial" panose="020B0604020202090204" pitchFamily="34" charset="0"/>
        <a:ea typeface="MS PGothic" charset="0"/>
        <a:cs typeface="MS PGothic" charset="0"/>
      </a:defRPr>
    </a:lvl3pPr>
    <a:lvl4pPr marL="1371600" algn="l" defTabSz="457200" rtl="0" fontAlgn="base">
      <a:spcBef>
        <a:spcPct val="0"/>
      </a:spcBef>
      <a:spcAft>
        <a:spcPct val="0"/>
      </a:spcAft>
      <a:defRPr kern="1200">
        <a:solidFill>
          <a:schemeClr val="tx1"/>
        </a:solidFill>
        <a:latin typeface="Arial" panose="020B0604020202090204" pitchFamily="34" charset="0"/>
        <a:ea typeface="MS PGothic" charset="0"/>
        <a:cs typeface="MS PGothic" charset="0"/>
      </a:defRPr>
    </a:lvl4pPr>
    <a:lvl5pPr marL="1828800" algn="l" defTabSz="457200" rtl="0" fontAlgn="base">
      <a:spcBef>
        <a:spcPct val="0"/>
      </a:spcBef>
      <a:spcAft>
        <a:spcPct val="0"/>
      </a:spcAft>
      <a:defRPr kern="1200">
        <a:solidFill>
          <a:schemeClr val="tx1"/>
        </a:solidFill>
        <a:latin typeface="Arial" panose="020B0604020202090204" pitchFamily="34" charset="0"/>
        <a:ea typeface="MS PGothic" charset="0"/>
        <a:cs typeface="MS PGothic" charset="0"/>
      </a:defRPr>
    </a:lvl5pPr>
    <a:lvl6pPr marL="2286000" algn="l" defTabSz="457200" rtl="0" eaLnBrk="1" latinLnBrk="0" hangingPunct="1">
      <a:defRPr kern="1200">
        <a:solidFill>
          <a:schemeClr val="tx1"/>
        </a:solidFill>
        <a:latin typeface="Arial" panose="020B0604020202090204" pitchFamily="34" charset="0"/>
        <a:ea typeface="MS PGothic" charset="0"/>
        <a:cs typeface="MS PGothic" charset="0"/>
      </a:defRPr>
    </a:lvl6pPr>
    <a:lvl7pPr marL="2743200" algn="l" defTabSz="457200" rtl="0" eaLnBrk="1" latinLnBrk="0" hangingPunct="1">
      <a:defRPr kern="1200">
        <a:solidFill>
          <a:schemeClr val="tx1"/>
        </a:solidFill>
        <a:latin typeface="Arial" panose="020B0604020202090204" pitchFamily="34" charset="0"/>
        <a:ea typeface="MS PGothic" charset="0"/>
        <a:cs typeface="MS PGothic" charset="0"/>
      </a:defRPr>
    </a:lvl7pPr>
    <a:lvl8pPr marL="3200400" algn="l" defTabSz="457200" rtl="0" eaLnBrk="1" latinLnBrk="0" hangingPunct="1">
      <a:defRPr kern="1200">
        <a:solidFill>
          <a:schemeClr val="tx1"/>
        </a:solidFill>
        <a:latin typeface="Arial" panose="020B0604020202090204" pitchFamily="34" charset="0"/>
        <a:ea typeface="MS PGothic" charset="0"/>
        <a:cs typeface="MS PGothic" charset="0"/>
      </a:defRPr>
    </a:lvl8pPr>
    <a:lvl9pPr marL="3657600" algn="l" defTabSz="457200" rtl="0" eaLnBrk="1" latinLnBrk="0" hangingPunct="1">
      <a:defRPr kern="1200">
        <a:solidFill>
          <a:schemeClr val="tx1"/>
        </a:solidFill>
        <a:latin typeface="Arial" panose="020B0604020202090204" pitchFamily="34" charset="0"/>
        <a:ea typeface="MS PGothic" charset="0"/>
        <a:cs typeface="MS PGothic" charset="0"/>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02BE"/>
    <a:srgbClr val="009900"/>
    <a:srgbClr val="E6462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502" autoAdjust="0"/>
    <p:restoredTop sz="82598" autoAdjust="0"/>
  </p:normalViewPr>
  <p:slideViewPr>
    <p:cSldViewPr snapToGrid="0" snapToObjects="1">
      <p:cViewPr varScale="1">
        <p:scale>
          <a:sx n="117" d="100"/>
          <a:sy n="117" d="100"/>
        </p:scale>
        <p:origin x="1312" y="176"/>
      </p:cViewPr>
      <p:guideLst>
        <p:guide orient="horz" pos="162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handoutMaster" Target="handoutMasters/handout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1.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5.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9.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5.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B55E0C7-6F13-46F3-B360-F4B4725D10FF}" type="datetimeFigureOut">
              <a:rPr lang="en-AU" smtClean="0"/>
              <a:t>3/9/20</a:t>
            </a:fld>
            <a:endParaRPr lang="en-AU"/>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26693C9-3982-4A9F-9356-F8BBFFA3E2F8}" type="slidenum">
              <a:rPr lang="en-AU" smtClean="0"/>
              <a:t>‹#›</a:t>
            </a:fld>
            <a:endParaRPr lang="en-AU"/>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EEC93DB-AD1B-432D-9132-63E9648FE153}" type="datetimeFigureOut">
              <a:rPr lang="en-AU" smtClean="0"/>
              <a:t>3/9/20</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44A20CD-BBE6-481A-93B4-58F00109BC37}" type="slidenum">
              <a:rPr lang="en-AU" smtClean="0"/>
              <a:t>‹#›</a:t>
            </a:fld>
            <a:endParaRPr lang="en-AU"/>
          </a:p>
        </p:txBody>
      </p:sp>
    </p:spTree>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pPr>
              <a:defRPr/>
            </a:pPr>
            <a:fld id="{5356E990-6943-1C4C-A499-C2F04802B860}" type="slidenum">
              <a:rPr lang="en-US" smtClean="0"/>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Slide Image Placeholder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60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r>
              <a:rPr lang="en-US" altLang="en-US" dirty="0"/>
              <a:t>AHP</a:t>
            </a:r>
            <a:r>
              <a:rPr lang="en-US" altLang="en-US" baseline="0" dirty="0"/>
              <a:t> process mitigates the double counting problem in simple scoring models, where criteria such as service, quality, and customer satisfaction could be overlapping factors. Sometimes, too little or too much weight may be assigned to a given criterion. With AHP, these factors are grouped as </a:t>
            </a:r>
            <a:r>
              <a:rPr lang="en-US" altLang="en-US" baseline="0" dirty="0" err="1"/>
              <a:t>subcriteria</a:t>
            </a:r>
            <a:r>
              <a:rPr lang="en-US" altLang="en-US" baseline="0" dirty="0"/>
              <a:t> and share the weight of a common higher-level criterion. For instance, short-term and long-term are split into 30-70. Then short-term financial goal is assigned with a weight of 0.52*0.3=0.156. </a:t>
            </a:r>
          </a:p>
          <a:p>
            <a:r>
              <a:rPr lang="en-US" altLang="en-US" baseline="0" dirty="0"/>
              <a:t>Total weight on strategy is 0.34, among which, 24% goes to cost management, 46% goes to retention, and 30% goes to market share.</a:t>
            </a:r>
            <a:endParaRPr lang="en-US" alt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Slide Image Placeholder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60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r>
              <a:rPr lang="en-US" altLang="en-US" dirty="0"/>
              <a:t>The perfect project receives</a:t>
            </a:r>
            <a:r>
              <a:rPr lang="en-US" altLang="en-US" baseline="0" dirty="0"/>
              <a:t> a score of 1 (based on project 1). </a:t>
            </a:r>
          </a:p>
          <a:p>
            <a:r>
              <a:rPr lang="en-US" altLang="en-US" baseline="0" dirty="0"/>
              <a:t>The aligned project receives a score of 0.156*0.3+0.364*1+0.102*0.3+0.1564*1+0.0816*0.3+0.14*1=0.762 (based on project 2)</a:t>
            </a:r>
          </a:p>
          <a:p>
            <a:endParaRPr lang="en-US" altLang="en-US" baseline="0" dirty="0"/>
          </a:p>
          <a:p>
            <a:r>
              <a:rPr lang="en-US" altLang="en-US" dirty="0"/>
              <a:t>The weight on Strategy</a:t>
            </a:r>
            <a:r>
              <a:rPr lang="en-US" altLang="en-US" baseline="0" dirty="0"/>
              <a:t> is 0.34. Cost management 0.24*0.34=0.0816, Retention 0.46*0.34=0.1564, and Market Share 0.3*0.34=0.102. </a:t>
            </a:r>
            <a:endParaRPr lang="en-US" alt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X3 dominates X2 because they yield the same return</a:t>
            </a:r>
            <a:r>
              <a:rPr lang="en-AU" baseline="0" dirty="0"/>
              <a:t> but X3 imposes a lower risk. </a:t>
            </a:r>
          </a:p>
          <a:p>
            <a:r>
              <a:rPr lang="en-AU" baseline="0" dirty="0"/>
              <a:t>X7 is outside of the maximum risk that is allowed.</a:t>
            </a:r>
          </a:p>
          <a:p>
            <a:r>
              <a:rPr lang="en-AU" baseline="0" dirty="0"/>
              <a:t>X5 dominates X4. </a:t>
            </a:r>
          </a:p>
          <a:p>
            <a:r>
              <a:rPr lang="en-AU" baseline="0" dirty="0"/>
              <a:t>Connecting all the projects that are not dominated by any other, we obtain the efficient frontier. The optimal project to be chosen must be on this frontier.  </a:t>
            </a:r>
            <a:endParaRPr lang="en-AU"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Image Placeholder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71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endParaRPr lang="en-US"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Tree>
    <p:extLst>
      <p:ext uri="{BB962C8B-B14F-4D97-AF65-F5344CB8AC3E}">
        <p14:creationId xmlns:p14="http://schemas.microsoft.com/office/powerpoint/2010/main" val="4336825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Tree>
    <p:extLst>
      <p:ext uri="{BB962C8B-B14F-4D97-AF65-F5344CB8AC3E}">
        <p14:creationId xmlns:p14="http://schemas.microsoft.com/office/powerpoint/2010/main" val="15186142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Image Placeholder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81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endParaRPr lang="en-US" alt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lide Image Placeholder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91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endParaRPr lang="en-US"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Tree>
    <p:extLst>
      <p:ext uri="{BB962C8B-B14F-4D97-AF65-F5344CB8AC3E}">
        <p14:creationId xmlns:p14="http://schemas.microsoft.com/office/powerpoint/2010/main" val="38897105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p:spPr>
        <p:txBody>
          <a:bodyPr/>
          <a:lstStyle/>
          <a:p>
            <a:fld id="{1969DE55-30FE-4C94-AF98-105189F4B1B7}" type="slidenum">
              <a:rPr lang="en-AU" smtClean="0"/>
              <a:t>30</a:t>
            </a:fld>
            <a:endParaRPr lang="en-AU"/>
          </a:p>
        </p:txBody>
      </p:sp>
      <p:sp>
        <p:nvSpPr>
          <p:cNvPr id="79875" name="Rectangle 2"/>
          <p:cNvSpPr>
            <a:spLocks noGrp="1" noRot="1" noChangeAspect="1" noChangeArrowheads="1" noTextEdit="1"/>
          </p:cNvSpPr>
          <p:nvPr>
            <p:ph type="sldImg"/>
          </p:nvPr>
        </p:nvSpPr>
        <p:spPr>
          <a:xfrm>
            <a:off x="92075" y="744538"/>
            <a:ext cx="6615113" cy="3722687"/>
          </a:xfrm>
        </p:spPr>
      </p:sp>
      <p:sp>
        <p:nvSpPr>
          <p:cNvPr id="79876" name="Rectangle 3"/>
          <p:cNvSpPr>
            <a:spLocks noGrp="1" noChangeArrowheads="1"/>
          </p:cNvSpPr>
          <p:nvPr>
            <p:ph type="body" idx="1"/>
          </p:nvPr>
        </p:nvSpPr>
        <p:spPr>
          <a:xfrm>
            <a:off x="681038" y="4716463"/>
            <a:ext cx="5435600" cy="4465637"/>
          </a:xfrm>
          <a:noFill/>
        </p:spPr>
        <p:txBody>
          <a:bodyPr/>
          <a:lstStyle/>
          <a:p>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p:cNvSpPr>
            <a:spLocks noGrp="1" noChangeArrowheads="1"/>
          </p:cNvSpPr>
          <p:nvPr>
            <p:ph type="sldNum" sz="quarter" idx="5"/>
          </p:nvPr>
        </p:nvSpPr>
        <p:spPr>
          <a:noFill/>
        </p:spPr>
        <p:txBody>
          <a:bodyPr/>
          <a:lstStyle/>
          <a:p>
            <a:fld id="{6870888E-5DF8-44E0-8750-D19F29A10606}" type="slidenum">
              <a:rPr lang="en-AU" smtClean="0"/>
              <a:t>31</a:t>
            </a:fld>
            <a:endParaRPr lang="en-AU"/>
          </a:p>
        </p:txBody>
      </p:sp>
      <p:sp>
        <p:nvSpPr>
          <p:cNvPr id="80899" name="Rectangle 2"/>
          <p:cNvSpPr>
            <a:spLocks noGrp="1" noRot="1" noChangeAspect="1" noChangeArrowheads="1" noTextEdit="1"/>
          </p:cNvSpPr>
          <p:nvPr>
            <p:ph type="sldImg"/>
          </p:nvPr>
        </p:nvSpPr>
        <p:spPr>
          <a:xfrm>
            <a:off x="92075" y="744538"/>
            <a:ext cx="6615113" cy="3722687"/>
          </a:xfrm>
        </p:spPr>
      </p:sp>
      <p:sp>
        <p:nvSpPr>
          <p:cNvPr id="80900" name="Rectangle 3"/>
          <p:cNvSpPr>
            <a:spLocks noGrp="1" noChangeArrowheads="1"/>
          </p:cNvSpPr>
          <p:nvPr>
            <p:ph type="body" idx="1"/>
          </p:nvPr>
        </p:nvSpPr>
        <p:spPr>
          <a:xfrm>
            <a:off x="681038" y="4716463"/>
            <a:ext cx="5435600" cy="4465637"/>
          </a:xfrm>
          <a:noFill/>
        </p:spPr>
        <p:txBody>
          <a:bodyPr/>
          <a:lstStyle/>
          <a:p>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p:spPr>
        <p:txBody>
          <a:bodyPr/>
          <a:lstStyle/>
          <a:p>
            <a:fld id="{1969DE55-30FE-4C94-AF98-105189F4B1B7}" type="slidenum">
              <a:rPr lang="en-AU" smtClean="0"/>
              <a:t>32</a:t>
            </a:fld>
            <a:endParaRPr lang="en-AU"/>
          </a:p>
        </p:txBody>
      </p:sp>
      <p:sp>
        <p:nvSpPr>
          <p:cNvPr id="79875" name="Rectangle 2"/>
          <p:cNvSpPr>
            <a:spLocks noGrp="1" noRot="1" noChangeAspect="1" noChangeArrowheads="1" noTextEdit="1"/>
          </p:cNvSpPr>
          <p:nvPr>
            <p:ph type="sldImg"/>
          </p:nvPr>
        </p:nvSpPr>
        <p:spPr>
          <a:xfrm>
            <a:off x="92075" y="744538"/>
            <a:ext cx="6615113" cy="3722687"/>
          </a:xfrm>
        </p:spPr>
      </p:sp>
      <p:sp>
        <p:nvSpPr>
          <p:cNvPr id="79876" name="Rectangle 3"/>
          <p:cNvSpPr>
            <a:spLocks noGrp="1" noChangeArrowheads="1"/>
          </p:cNvSpPr>
          <p:nvPr>
            <p:ph type="body" idx="1"/>
          </p:nvPr>
        </p:nvSpPr>
        <p:spPr>
          <a:xfrm>
            <a:off x="681038" y="4716463"/>
            <a:ext cx="5435600" cy="4465637"/>
          </a:xfrm>
          <a:noFill/>
        </p:spPr>
        <p:txBody>
          <a:bodyPr/>
          <a:lstStyle/>
          <a:p>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501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endParaRPr lang="en-US"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p:cNvSpPr>
            <a:spLocks noGrp="1" noChangeArrowheads="1"/>
          </p:cNvSpPr>
          <p:nvPr>
            <p:ph type="sldNum" sz="quarter" idx="5"/>
          </p:nvPr>
        </p:nvSpPr>
        <p:spPr>
          <a:noFill/>
        </p:spPr>
        <p:txBody>
          <a:bodyPr/>
          <a:lstStyle/>
          <a:p>
            <a:fld id="{8EB51BA6-E844-4BBF-9DC1-EB61BE7FEA47}" type="slidenum">
              <a:rPr lang="en-AU" smtClean="0"/>
              <a:t>36</a:t>
            </a:fld>
            <a:endParaRPr lang="en-AU"/>
          </a:p>
        </p:txBody>
      </p:sp>
      <p:sp>
        <p:nvSpPr>
          <p:cNvPr id="92163" name="Rectangle 2"/>
          <p:cNvSpPr>
            <a:spLocks noGrp="1" noRot="1" noChangeAspect="1" noChangeArrowheads="1" noTextEdit="1"/>
          </p:cNvSpPr>
          <p:nvPr>
            <p:ph type="sldImg"/>
          </p:nvPr>
        </p:nvSpPr>
        <p:spPr>
          <a:xfrm>
            <a:off x="92075" y="744538"/>
            <a:ext cx="6615113" cy="3722687"/>
          </a:xfrm>
        </p:spPr>
      </p:sp>
      <p:sp>
        <p:nvSpPr>
          <p:cNvPr id="92164" name="Rectangle 3"/>
          <p:cNvSpPr>
            <a:spLocks noGrp="1" noChangeArrowheads="1"/>
          </p:cNvSpPr>
          <p:nvPr>
            <p:ph type="body" idx="1"/>
          </p:nvPr>
        </p:nvSpPr>
        <p:spPr>
          <a:xfrm>
            <a:off x="681038" y="4716463"/>
            <a:ext cx="5435600" cy="4465637"/>
          </a:xfrm>
          <a:noFill/>
        </p:spPr>
        <p:txBody>
          <a:bodyPr/>
          <a:lstStyle/>
          <a:p>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p:cNvSpPr>
            <a:spLocks noGrp="1" noChangeArrowheads="1"/>
          </p:cNvSpPr>
          <p:nvPr>
            <p:ph type="sldNum" sz="quarter" idx="5"/>
          </p:nvPr>
        </p:nvSpPr>
        <p:spPr>
          <a:noFill/>
        </p:spPr>
        <p:txBody>
          <a:bodyPr/>
          <a:lstStyle/>
          <a:p>
            <a:fld id="{8EB51BA6-E844-4BBF-9DC1-EB61BE7FEA47}" type="slidenum">
              <a:rPr lang="en-AU" smtClean="0"/>
              <a:t>37</a:t>
            </a:fld>
            <a:endParaRPr lang="en-AU"/>
          </a:p>
        </p:txBody>
      </p:sp>
      <p:sp>
        <p:nvSpPr>
          <p:cNvPr id="92163" name="Rectangle 2"/>
          <p:cNvSpPr>
            <a:spLocks noGrp="1" noRot="1" noChangeAspect="1" noChangeArrowheads="1" noTextEdit="1"/>
          </p:cNvSpPr>
          <p:nvPr>
            <p:ph type="sldImg"/>
          </p:nvPr>
        </p:nvSpPr>
        <p:spPr>
          <a:xfrm>
            <a:off x="92075" y="744538"/>
            <a:ext cx="6615113" cy="3722687"/>
          </a:xfrm>
        </p:spPr>
      </p:sp>
      <p:sp>
        <p:nvSpPr>
          <p:cNvPr id="92164" name="Rectangle 3"/>
          <p:cNvSpPr>
            <a:spLocks noGrp="1" noChangeArrowheads="1"/>
          </p:cNvSpPr>
          <p:nvPr>
            <p:ph type="body" idx="1"/>
          </p:nvPr>
        </p:nvSpPr>
        <p:spPr>
          <a:xfrm>
            <a:off x="681038" y="4716463"/>
            <a:ext cx="5435600" cy="4465637"/>
          </a:xfrm>
          <a:noFill/>
        </p:spPr>
        <p:txBody>
          <a:bodyPr/>
          <a:lstStyle/>
          <a:p>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p:cNvSpPr>
            <a:spLocks noGrp="1" noChangeArrowheads="1"/>
          </p:cNvSpPr>
          <p:nvPr>
            <p:ph type="sldNum" sz="quarter" idx="5"/>
          </p:nvPr>
        </p:nvSpPr>
        <p:spPr>
          <a:noFill/>
        </p:spPr>
        <p:txBody>
          <a:bodyPr/>
          <a:lstStyle/>
          <a:p>
            <a:fld id="{8EB51BA6-E844-4BBF-9DC1-EB61BE7FEA47}" type="slidenum">
              <a:rPr lang="en-AU" smtClean="0"/>
              <a:t>38</a:t>
            </a:fld>
            <a:endParaRPr lang="en-AU"/>
          </a:p>
        </p:txBody>
      </p:sp>
      <p:sp>
        <p:nvSpPr>
          <p:cNvPr id="92163" name="Rectangle 2"/>
          <p:cNvSpPr>
            <a:spLocks noGrp="1" noRot="1" noChangeAspect="1" noChangeArrowheads="1" noTextEdit="1"/>
          </p:cNvSpPr>
          <p:nvPr>
            <p:ph type="sldImg"/>
          </p:nvPr>
        </p:nvSpPr>
        <p:spPr>
          <a:xfrm>
            <a:off x="92075" y="744538"/>
            <a:ext cx="6615113" cy="3722687"/>
          </a:xfrm>
        </p:spPr>
      </p:sp>
      <p:sp>
        <p:nvSpPr>
          <p:cNvPr id="92164" name="Rectangle 3"/>
          <p:cNvSpPr>
            <a:spLocks noGrp="1" noChangeArrowheads="1"/>
          </p:cNvSpPr>
          <p:nvPr>
            <p:ph type="body" idx="1"/>
          </p:nvPr>
        </p:nvSpPr>
        <p:spPr>
          <a:xfrm>
            <a:off x="681038" y="4716463"/>
            <a:ext cx="5435600" cy="4465637"/>
          </a:xfrm>
          <a:noFill/>
        </p:spPr>
        <p:txBody>
          <a:bodyPr/>
          <a:lstStyle/>
          <a:p>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New rule: Each proposed project must generate at least 5 units of profit to the headquarters. Under this rule, the subsidiary canot propose project B.</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Image Placeholder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40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endParaRPr lang="en-US"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Chapter</a:t>
            </a:r>
            <a:r>
              <a:rPr lang="en-AU" baseline="0" dirty="0"/>
              <a:t> Learning Objective 1. </a:t>
            </a:r>
          </a:p>
          <a:p>
            <a:r>
              <a:rPr lang="en-AU" baseline="0" dirty="0"/>
              <a:t>Realism: An effective screening models should reflect organizational objectives and be capable of picking “winners” from a large set of potential projects.</a:t>
            </a:r>
          </a:p>
          <a:p>
            <a:r>
              <a:rPr lang="en-AU" baseline="0" dirty="0"/>
              <a:t>Capability: Flexible enough to respond to changes in conditions under which projects are carried out. Can be used in a wide range of project types.</a:t>
            </a:r>
          </a:p>
          <a:p>
            <a:r>
              <a:rPr lang="en-AU" baseline="0" dirty="0"/>
              <a:t>Flexibility: Can be easily modified if trial applications require changes. (To adapt to changes in tax laws, and so forth.)</a:t>
            </a:r>
          </a:p>
          <a:p>
            <a:r>
              <a:rPr lang="en-AU" baseline="0" dirty="0"/>
              <a:t>Ease of use: Simple enough to be used by people in all areas of the organization. (100 input parameters vs 5 input parameters)</a:t>
            </a:r>
          </a:p>
          <a:p>
            <a:r>
              <a:rPr lang="en-AU" baseline="0" dirty="0"/>
              <a:t>Cost: Inexpensive to use (e.g., require less data input). </a:t>
            </a:r>
          </a:p>
          <a:p>
            <a:r>
              <a:rPr lang="en-AU" baseline="0" dirty="0"/>
              <a:t>Comparability: Broad enough to be applied into multiple projects. If the screening model is too narrowly focused, it may be bias toward some projects.  </a:t>
            </a:r>
            <a:endParaRPr lang="en-AU"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The number of factors that can be considered when evaluating project alternatives can be enormous. Table 3.1 (page</a:t>
            </a:r>
            <a:r>
              <a:rPr lang="en-AU" baseline="0" dirty="0"/>
              <a:t> 6-7 of slides) gives you a partial list of the factors.</a:t>
            </a:r>
            <a:endParaRPr lang="en-AU"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Tree>
    <p:extLst>
      <p:ext uri="{BB962C8B-B14F-4D97-AF65-F5344CB8AC3E}">
        <p14:creationId xmlns:p14="http://schemas.microsoft.com/office/powerpoint/2010/main" val="26488285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Slide Image Placeholder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50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endParaRPr lang="en-US"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 Red option 1 (add own image)">
    <p:spTree>
      <p:nvGrpSpPr>
        <p:cNvPr id="1" name=""/>
        <p:cNvGrpSpPr/>
        <p:nvPr/>
      </p:nvGrpSpPr>
      <p:grpSpPr>
        <a:xfrm>
          <a:off x="0" y="0"/>
          <a:ext cx="0" cy="0"/>
          <a:chOff x="0" y="0"/>
          <a:chExt cx="0" cy="0"/>
        </a:xfrm>
      </p:grpSpPr>
      <p:sp>
        <p:nvSpPr>
          <p:cNvPr id="6" name="Rectangle 5"/>
          <p:cNvSpPr/>
          <p:nvPr/>
        </p:nvSpPr>
        <p:spPr>
          <a:xfrm>
            <a:off x="0" y="0"/>
            <a:ext cx="4587875" cy="5143500"/>
          </a:xfrm>
          <a:prstGeom prst="rect">
            <a:avLst/>
          </a:prstGeom>
          <a:solidFill>
            <a:srgbClr val="E6462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solidFill>
                <a:srgbClr val="E64626"/>
              </a:solidFill>
            </a:endParaRPr>
          </a:p>
        </p:txBody>
      </p:sp>
      <p:sp>
        <p:nvSpPr>
          <p:cNvPr id="9" name="Title 8"/>
          <p:cNvSpPr>
            <a:spLocks noGrp="1"/>
          </p:cNvSpPr>
          <p:nvPr>
            <p:ph type="title"/>
          </p:nvPr>
        </p:nvSpPr>
        <p:spPr>
          <a:xfrm>
            <a:off x="381884" y="1348200"/>
            <a:ext cx="3948874" cy="332683"/>
          </a:xfrm>
        </p:spPr>
        <p:txBody>
          <a:bodyPr anchor="t"/>
          <a:lstStyle>
            <a:lvl1pPr>
              <a:defRPr sz="2200">
                <a:solidFill>
                  <a:schemeClr val="bg1"/>
                </a:solidFill>
              </a:defRPr>
            </a:lvl1pPr>
          </a:lstStyle>
          <a:p>
            <a:r>
              <a:rPr lang="en-US"/>
              <a:t>Click to edit Master title style</a:t>
            </a:r>
            <a:endParaRPr lang="en-US" dirty="0"/>
          </a:p>
        </p:txBody>
      </p:sp>
      <p:sp>
        <p:nvSpPr>
          <p:cNvPr id="5" name="Text Placeholder 4"/>
          <p:cNvSpPr>
            <a:spLocks noGrp="1"/>
          </p:cNvSpPr>
          <p:nvPr>
            <p:ph type="body" sz="quarter" idx="11"/>
          </p:nvPr>
        </p:nvSpPr>
        <p:spPr>
          <a:xfrm>
            <a:off x="366942" y="2520726"/>
            <a:ext cx="3963817" cy="639366"/>
          </a:xfrm>
        </p:spPr>
        <p:txBody>
          <a:bodyPr/>
          <a:lstStyle>
            <a:lvl1pPr marL="0" indent="0">
              <a:lnSpc>
                <a:spcPct val="90000"/>
              </a:lnSpc>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p:txBody>
      </p:sp>
      <p:sp>
        <p:nvSpPr>
          <p:cNvPr id="14" name="Picture Placeholder 13"/>
          <p:cNvSpPr>
            <a:spLocks noGrp="1"/>
          </p:cNvSpPr>
          <p:nvPr>
            <p:ph type="pic" sz="quarter" idx="12"/>
          </p:nvPr>
        </p:nvSpPr>
        <p:spPr>
          <a:xfrm>
            <a:off x="4587876" y="0"/>
            <a:ext cx="4556125" cy="5143500"/>
          </a:xfrm>
          <a:solidFill>
            <a:schemeClr val="accent4"/>
          </a:solidFill>
        </p:spPr>
        <p:txBody>
          <a:bodyPr rtlCol="0" anchor="ctr">
            <a:normAutofit/>
          </a:bodyPr>
          <a:lstStyle>
            <a:lvl1pPr marL="0" indent="0" algn="ctr">
              <a:buNone/>
              <a:defRPr/>
            </a:lvl1pPr>
          </a:lstStyle>
          <a:p>
            <a:pPr lvl="0"/>
            <a:r>
              <a:rPr lang="en-US" noProof="0"/>
              <a:t>Click icon to add picture</a:t>
            </a:r>
            <a:endParaRPr lang="en-US" noProof="0" dirty="0"/>
          </a:p>
        </p:txBody>
      </p:sp>
      <p:sp>
        <p:nvSpPr>
          <p:cNvPr id="16" name="Text Placeholder 4"/>
          <p:cNvSpPr>
            <a:spLocks noGrp="1"/>
          </p:cNvSpPr>
          <p:nvPr>
            <p:ph type="body" sz="quarter" idx="13"/>
          </p:nvPr>
        </p:nvSpPr>
        <p:spPr>
          <a:xfrm>
            <a:off x="382766" y="1686487"/>
            <a:ext cx="3947992" cy="639366"/>
          </a:xfrm>
        </p:spPr>
        <p:txBody>
          <a:bodyPr/>
          <a:lstStyle>
            <a:lvl1pPr marL="0" indent="0">
              <a:lnSpc>
                <a:spcPct val="90000"/>
              </a:lnSpc>
              <a:buNone/>
              <a:defRPr sz="2200">
                <a:solidFill>
                  <a:srgbClr val="00000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auto">
          <a:xfrm>
            <a:off x="454025" y="4327565"/>
            <a:ext cx="1164820" cy="498435"/>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 White option 5 (no image)">
    <p:spTree>
      <p:nvGrpSpPr>
        <p:cNvPr id="1" name=""/>
        <p:cNvGrpSpPr/>
        <p:nvPr/>
      </p:nvGrpSpPr>
      <p:grpSpPr>
        <a:xfrm>
          <a:off x="0" y="0"/>
          <a:ext cx="0" cy="0"/>
          <a:chOff x="0" y="0"/>
          <a:chExt cx="0" cy="0"/>
        </a:xfrm>
      </p:grpSpPr>
      <p:sp>
        <p:nvSpPr>
          <p:cNvPr id="5" name="Rectangle 4"/>
          <p:cNvSpPr/>
          <p:nvPr/>
        </p:nvSpPr>
        <p:spPr>
          <a:xfrm>
            <a:off x="0" y="0"/>
            <a:ext cx="9144000" cy="5143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0" name="Title 8"/>
          <p:cNvSpPr>
            <a:spLocks noGrp="1"/>
          </p:cNvSpPr>
          <p:nvPr>
            <p:ph type="title"/>
          </p:nvPr>
        </p:nvSpPr>
        <p:spPr>
          <a:xfrm>
            <a:off x="381884" y="1348200"/>
            <a:ext cx="3948874" cy="332683"/>
          </a:xfrm>
        </p:spPr>
        <p:txBody>
          <a:bodyPr anchor="t"/>
          <a:lstStyle>
            <a:lvl1pPr>
              <a:defRPr sz="2200">
                <a:solidFill>
                  <a:srgbClr val="E64626"/>
                </a:solidFill>
              </a:defRPr>
            </a:lvl1pPr>
          </a:lstStyle>
          <a:p>
            <a:r>
              <a:rPr lang="en-US"/>
              <a:t>Click to edit Master title style</a:t>
            </a:r>
            <a:endParaRPr lang="en-US" dirty="0"/>
          </a:p>
        </p:txBody>
      </p:sp>
      <p:sp>
        <p:nvSpPr>
          <p:cNvPr id="11" name="Text Placeholder 4"/>
          <p:cNvSpPr>
            <a:spLocks noGrp="1"/>
          </p:cNvSpPr>
          <p:nvPr>
            <p:ph type="body" sz="quarter" idx="11"/>
          </p:nvPr>
        </p:nvSpPr>
        <p:spPr>
          <a:xfrm>
            <a:off x="366942" y="2520726"/>
            <a:ext cx="3963817" cy="639366"/>
          </a:xfrm>
        </p:spPr>
        <p:txBody>
          <a:bodyPr/>
          <a:lstStyle>
            <a:lvl1pPr marL="0" indent="0">
              <a:lnSpc>
                <a:spcPct val="90000"/>
              </a:lnSpc>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p:txBody>
      </p:sp>
      <p:sp>
        <p:nvSpPr>
          <p:cNvPr id="12" name="Text Placeholder 4"/>
          <p:cNvSpPr>
            <a:spLocks noGrp="1"/>
          </p:cNvSpPr>
          <p:nvPr>
            <p:ph type="body" sz="quarter" idx="13"/>
          </p:nvPr>
        </p:nvSpPr>
        <p:spPr>
          <a:xfrm>
            <a:off x="382766" y="1686487"/>
            <a:ext cx="3947992" cy="639366"/>
          </a:xfrm>
        </p:spPr>
        <p:txBody>
          <a:bodyPr/>
          <a:lstStyle>
            <a:lvl1pPr marL="0" indent="0">
              <a:lnSpc>
                <a:spcPct val="90000"/>
              </a:lnSpc>
              <a:buNone/>
              <a:defRPr sz="2200">
                <a:solidFill>
                  <a:srgbClr val="00000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auto">
          <a:xfrm>
            <a:off x="454025" y="4327565"/>
            <a:ext cx="1164820" cy="498435"/>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E64626"/>
                </a:solidFill>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a:lnSpc>
                <a:spcPct val="90000"/>
              </a:lnSpc>
              <a:defRPr/>
            </a:lvl1pPr>
            <a:lvl2pPr marL="742950" indent="-285750">
              <a:lnSpc>
                <a:spcPct val="90000"/>
              </a:lnSpc>
              <a:buFont typeface="Lucida Grande" panose="020B0600040502020204"/>
              <a:buChar char="–"/>
              <a:defRPr/>
            </a:lvl2pPr>
            <a:lvl3pPr>
              <a:lnSpc>
                <a:spcPct val="90000"/>
              </a:lnSpc>
              <a:defRPr/>
            </a:lvl3pPr>
          </a:lstStyle>
          <a:p>
            <a:pPr lvl="0"/>
            <a:r>
              <a:rPr lang="en-US"/>
              <a:t>Click to edit Master text styles</a:t>
            </a:r>
          </a:p>
          <a:p>
            <a:pPr lvl="1"/>
            <a:r>
              <a:rPr lang="en-US"/>
              <a:t>Second level</a:t>
            </a:r>
          </a:p>
          <a:p>
            <a:pPr lvl="2"/>
            <a:r>
              <a:rPr lang="en-US"/>
              <a:t>Third level</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reserve="1">
  <p:cSld name="Title and Two Content ">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E64626"/>
                </a:solidFill>
              </a:defRPr>
            </a:lvl1pPr>
          </a:lstStyle>
          <a:p>
            <a:r>
              <a:rPr lang="en-US"/>
              <a:t>Click to edit Master title style</a:t>
            </a:r>
            <a:endParaRPr lang="en-US" dirty="0"/>
          </a:p>
        </p:txBody>
      </p:sp>
      <p:sp>
        <p:nvSpPr>
          <p:cNvPr id="3" name="Content Placeholder 2"/>
          <p:cNvSpPr>
            <a:spLocks noGrp="1"/>
          </p:cNvSpPr>
          <p:nvPr>
            <p:ph sz="half" idx="1"/>
          </p:nvPr>
        </p:nvSpPr>
        <p:spPr>
          <a:xfrm>
            <a:off x="457200" y="1019944"/>
            <a:ext cx="4038600" cy="3394472"/>
          </a:xfrm>
        </p:spPr>
        <p:txBody>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p:txBody>
      </p:sp>
      <p:sp>
        <p:nvSpPr>
          <p:cNvPr id="4" name="Content Placeholder 3"/>
          <p:cNvSpPr>
            <a:spLocks noGrp="1"/>
          </p:cNvSpPr>
          <p:nvPr>
            <p:ph sz="half" idx="2"/>
          </p:nvPr>
        </p:nvSpPr>
        <p:spPr>
          <a:xfrm>
            <a:off x="4648200" y="1019944"/>
            <a:ext cx="4038600" cy="3394472"/>
          </a:xfrm>
        </p:spPr>
        <p:txBody>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Content and Image">
    <p:spTree>
      <p:nvGrpSpPr>
        <p:cNvPr id="1" name=""/>
        <p:cNvGrpSpPr/>
        <p:nvPr/>
      </p:nvGrpSpPr>
      <p:grpSpPr>
        <a:xfrm>
          <a:off x="0" y="0"/>
          <a:ext cx="0" cy="0"/>
          <a:chOff x="0" y="0"/>
          <a:chExt cx="0" cy="0"/>
        </a:xfrm>
      </p:grpSpPr>
      <p:sp>
        <p:nvSpPr>
          <p:cNvPr id="9" name="Text Placeholder 7"/>
          <p:cNvSpPr>
            <a:spLocks noGrp="1"/>
          </p:cNvSpPr>
          <p:nvPr>
            <p:ph type="body" sz="quarter" idx="12"/>
          </p:nvPr>
        </p:nvSpPr>
        <p:spPr>
          <a:xfrm>
            <a:off x="457200" y="4118372"/>
            <a:ext cx="4038600" cy="403202"/>
          </a:xfrm>
        </p:spPr>
        <p:txBody>
          <a:bodyPr lIns="0" tIns="72000" rIns="72000">
            <a:noAutofit/>
          </a:bodyPr>
          <a:lstStyle>
            <a:lvl1pPr marL="0" marR="0" indent="0" algn="l" defTabSz="457200" rtl="0" eaLnBrk="1" fontAlgn="auto" latinLnBrk="0" hangingPunct="1">
              <a:lnSpc>
                <a:spcPct val="100000"/>
              </a:lnSpc>
              <a:spcBef>
                <a:spcPct val="20000"/>
              </a:spcBef>
              <a:spcAft>
                <a:spcPts val="0"/>
              </a:spcAft>
              <a:buClrTx/>
              <a:buSzTx/>
              <a:buFont typeface="Lucida Grande" panose="020B0600040502020204"/>
              <a:buNone/>
              <a:defRPr sz="11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p:txBody>
      </p:sp>
      <p:sp>
        <p:nvSpPr>
          <p:cNvPr id="6" name="Picture Placeholder 5"/>
          <p:cNvSpPr>
            <a:spLocks noGrp="1"/>
          </p:cNvSpPr>
          <p:nvPr>
            <p:ph type="pic" sz="quarter" idx="10"/>
          </p:nvPr>
        </p:nvSpPr>
        <p:spPr>
          <a:xfrm>
            <a:off x="457200" y="1020366"/>
            <a:ext cx="4038600" cy="3097796"/>
          </a:xfrm>
        </p:spPr>
        <p:txBody>
          <a:bodyPr rtlCol="0">
            <a:normAutofit/>
          </a:bodyPr>
          <a:lstStyle>
            <a:lvl1pPr marL="0" indent="0">
              <a:buNone/>
              <a:defRPr/>
            </a:lvl1pPr>
          </a:lstStyle>
          <a:p>
            <a:pPr lvl="0"/>
            <a:r>
              <a:rPr lang="en-US" noProof="0"/>
              <a:t>Click icon to add picture</a:t>
            </a:r>
            <a:endParaRPr lang="en-US" noProof="0" dirty="0"/>
          </a:p>
        </p:txBody>
      </p:sp>
      <p:sp>
        <p:nvSpPr>
          <p:cNvPr id="2" name="Title 1"/>
          <p:cNvSpPr>
            <a:spLocks noGrp="1"/>
          </p:cNvSpPr>
          <p:nvPr>
            <p:ph type="title"/>
          </p:nvPr>
        </p:nvSpPr>
        <p:spPr/>
        <p:txBody>
          <a:bodyPr/>
          <a:lstStyle>
            <a:lvl1pPr>
              <a:defRPr>
                <a:solidFill>
                  <a:srgbClr val="E64626"/>
                </a:solidFill>
              </a:defRPr>
            </a:lvl1pPr>
          </a:lstStyle>
          <a:p>
            <a:r>
              <a:rPr lang="en-US"/>
              <a:t>Click to edit Master title style</a:t>
            </a:r>
            <a:endParaRPr lang="en-US" dirty="0"/>
          </a:p>
        </p:txBody>
      </p:sp>
      <p:sp>
        <p:nvSpPr>
          <p:cNvPr id="4" name="Content Placeholder 3"/>
          <p:cNvSpPr>
            <a:spLocks noGrp="1"/>
          </p:cNvSpPr>
          <p:nvPr>
            <p:ph sz="half" idx="2"/>
          </p:nvPr>
        </p:nvSpPr>
        <p:spPr>
          <a:xfrm>
            <a:off x="4648200" y="1019944"/>
            <a:ext cx="4038600" cy="3394472"/>
          </a:xfrm>
        </p:spPr>
        <p:txBody>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Content and Table">
    <p:spTree>
      <p:nvGrpSpPr>
        <p:cNvPr id="1" name=""/>
        <p:cNvGrpSpPr/>
        <p:nvPr/>
      </p:nvGrpSpPr>
      <p:grpSpPr>
        <a:xfrm>
          <a:off x="0" y="0"/>
          <a:ext cx="0" cy="0"/>
          <a:chOff x="0" y="0"/>
          <a:chExt cx="0" cy="0"/>
        </a:xfrm>
      </p:grpSpPr>
      <p:sp>
        <p:nvSpPr>
          <p:cNvPr id="5" name="Table Placeholder 4"/>
          <p:cNvSpPr>
            <a:spLocks noGrp="1"/>
          </p:cNvSpPr>
          <p:nvPr>
            <p:ph type="tbl" sz="quarter" idx="12" hasCustomPrompt="1"/>
          </p:nvPr>
        </p:nvSpPr>
        <p:spPr>
          <a:xfrm>
            <a:off x="457200" y="1020367"/>
            <a:ext cx="4038600" cy="3098006"/>
          </a:xfrm>
        </p:spPr>
        <p:txBody>
          <a:bodyPr rtlCol="0">
            <a:normAutofit/>
          </a:bodyPr>
          <a:lstStyle>
            <a:lvl1pPr marL="0" indent="0">
              <a:buNone/>
              <a:defRPr/>
            </a:lvl1pPr>
          </a:lstStyle>
          <a:p>
            <a:pPr lvl="0"/>
            <a:r>
              <a:rPr lang="en-US" noProof="0"/>
              <a:t>Click icon to add table</a:t>
            </a:r>
            <a:endParaRPr lang="en-US" noProof="0" dirty="0"/>
          </a:p>
        </p:txBody>
      </p:sp>
      <p:sp>
        <p:nvSpPr>
          <p:cNvPr id="2" name="Title 1"/>
          <p:cNvSpPr>
            <a:spLocks noGrp="1"/>
          </p:cNvSpPr>
          <p:nvPr>
            <p:ph type="title"/>
          </p:nvPr>
        </p:nvSpPr>
        <p:spPr/>
        <p:txBody>
          <a:bodyPr/>
          <a:lstStyle>
            <a:lvl1pPr>
              <a:defRPr>
                <a:solidFill>
                  <a:srgbClr val="E64626"/>
                </a:solidFill>
              </a:defRPr>
            </a:lvl1pPr>
          </a:lstStyle>
          <a:p>
            <a:r>
              <a:rPr lang="en-US"/>
              <a:t>Click to edit Master title style</a:t>
            </a:r>
            <a:endParaRPr lang="en-US" dirty="0"/>
          </a:p>
        </p:txBody>
      </p:sp>
      <p:sp>
        <p:nvSpPr>
          <p:cNvPr id="4" name="Content Placeholder 3"/>
          <p:cNvSpPr>
            <a:spLocks noGrp="1"/>
          </p:cNvSpPr>
          <p:nvPr>
            <p:ph sz="half" idx="2"/>
          </p:nvPr>
        </p:nvSpPr>
        <p:spPr>
          <a:xfrm>
            <a:off x="4648200" y="1019944"/>
            <a:ext cx="4038600" cy="3394472"/>
          </a:xfrm>
        </p:spPr>
        <p:txBody>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p:txBody>
      </p:sp>
      <p:sp>
        <p:nvSpPr>
          <p:cNvPr id="8" name="Text Placeholder 7"/>
          <p:cNvSpPr>
            <a:spLocks noGrp="1"/>
          </p:cNvSpPr>
          <p:nvPr>
            <p:ph type="body" sz="quarter" idx="11"/>
          </p:nvPr>
        </p:nvSpPr>
        <p:spPr>
          <a:xfrm>
            <a:off x="457200" y="4118372"/>
            <a:ext cx="4038600" cy="403202"/>
          </a:xfrm>
        </p:spPr>
        <p:txBody>
          <a:bodyPr lIns="0" tIns="72000" rIns="72000">
            <a:noAutofit/>
          </a:bodyPr>
          <a:lstStyle>
            <a:lvl1pPr marL="0" marR="0" indent="0" algn="l" defTabSz="457200" rtl="0" eaLnBrk="1" fontAlgn="auto" latinLnBrk="0" hangingPunct="1">
              <a:lnSpc>
                <a:spcPct val="100000"/>
              </a:lnSpc>
              <a:spcBef>
                <a:spcPct val="20000"/>
              </a:spcBef>
              <a:spcAft>
                <a:spcPts val="0"/>
              </a:spcAft>
              <a:buClrTx/>
              <a:buSzTx/>
              <a:buFont typeface="Lucida Grande" panose="020B0600040502020204"/>
              <a:buNone/>
              <a:defRPr sz="11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Content and Chart">
    <p:spTree>
      <p:nvGrpSpPr>
        <p:cNvPr id="1" name=""/>
        <p:cNvGrpSpPr/>
        <p:nvPr/>
      </p:nvGrpSpPr>
      <p:grpSpPr>
        <a:xfrm>
          <a:off x="0" y="0"/>
          <a:ext cx="0" cy="0"/>
          <a:chOff x="0" y="0"/>
          <a:chExt cx="0" cy="0"/>
        </a:xfrm>
      </p:grpSpPr>
      <p:sp>
        <p:nvSpPr>
          <p:cNvPr id="6" name="Chart Placeholder 5"/>
          <p:cNvSpPr>
            <a:spLocks noGrp="1"/>
          </p:cNvSpPr>
          <p:nvPr>
            <p:ph type="chart" sz="quarter" idx="13" hasCustomPrompt="1"/>
          </p:nvPr>
        </p:nvSpPr>
        <p:spPr>
          <a:xfrm>
            <a:off x="457200" y="1020367"/>
            <a:ext cx="4038600" cy="3098006"/>
          </a:xfrm>
        </p:spPr>
        <p:txBody>
          <a:bodyPr rtlCol="0">
            <a:normAutofit/>
          </a:bodyPr>
          <a:lstStyle>
            <a:lvl1pPr marL="0" marR="0" indent="0" algn="l" defTabSz="457200" rtl="0" eaLnBrk="1" fontAlgn="auto" latinLnBrk="0" hangingPunct="1">
              <a:lnSpc>
                <a:spcPct val="100000"/>
              </a:lnSpc>
              <a:spcBef>
                <a:spcPct val="20000"/>
              </a:spcBef>
              <a:spcAft>
                <a:spcPts val="0"/>
              </a:spcAft>
              <a:buClrTx/>
              <a:buSzTx/>
              <a:buFont typeface="Lucida Grande" panose="020B0600040502020204"/>
              <a:buNone/>
              <a:defRPr/>
            </a:lvl1pPr>
          </a:lstStyle>
          <a:p>
            <a:pPr lvl="0"/>
            <a:r>
              <a:rPr lang="en-US" noProof="0"/>
              <a:t>Click icon to add chart</a:t>
            </a:r>
            <a:endParaRPr lang="en-US" noProof="0" dirty="0"/>
          </a:p>
        </p:txBody>
      </p:sp>
      <p:sp>
        <p:nvSpPr>
          <p:cNvPr id="2" name="Title 1"/>
          <p:cNvSpPr>
            <a:spLocks noGrp="1"/>
          </p:cNvSpPr>
          <p:nvPr>
            <p:ph type="title"/>
          </p:nvPr>
        </p:nvSpPr>
        <p:spPr/>
        <p:txBody>
          <a:bodyPr/>
          <a:lstStyle>
            <a:lvl1pPr>
              <a:defRPr>
                <a:solidFill>
                  <a:srgbClr val="E64626"/>
                </a:solidFill>
              </a:defRPr>
            </a:lvl1pPr>
          </a:lstStyle>
          <a:p>
            <a:r>
              <a:rPr lang="en-US"/>
              <a:t>Click to edit Master title style</a:t>
            </a:r>
            <a:endParaRPr lang="en-US" dirty="0"/>
          </a:p>
        </p:txBody>
      </p:sp>
      <p:sp>
        <p:nvSpPr>
          <p:cNvPr id="4" name="Content Placeholder 3"/>
          <p:cNvSpPr>
            <a:spLocks noGrp="1"/>
          </p:cNvSpPr>
          <p:nvPr>
            <p:ph sz="half" idx="2"/>
          </p:nvPr>
        </p:nvSpPr>
        <p:spPr>
          <a:xfrm>
            <a:off x="4648200" y="1019944"/>
            <a:ext cx="4038600" cy="3394472"/>
          </a:xfrm>
        </p:spPr>
        <p:txBody>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p:txBody>
      </p:sp>
      <p:sp>
        <p:nvSpPr>
          <p:cNvPr id="8" name="Text Placeholder 7"/>
          <p:cNvSpPr>
            <a:spLocks noGrp="1"/>
          </p:cNvSpPr>
          <p:nvPr>
            <p:ph type="body" sz="quarter" idx="11"/>
          </p:nvPr>
        </p:nvSpPr>
        <p:spPr>
          <a:xfrm>
            <a:off x="457200" y="4118372"/>
            <a:ext cx="4038600" cy="403202"/>
          </a:xfrm>
        </p:spPr>
        <p:txBody>
          <a:bodyPr lIns="0" tIns="72000" rIns="72000">
            <a:noAutofit/>
          </a:bodyPr>
          <a:lstStyle>
            <a:lvl1pPr marL="0" marR="0" indent="0" algn="l" defTabSz="457200" rtl="0" eaLnBrk="1" fontAlgn="auto" latinLnBrk="0" hangingPunct="1">
              <a:lnSpc>
                <a:spcPct val="100000"/>
              </a:lnSpc>
              <a:spcBef>
                <a:spcPct val="20000"/>
              </a:spcBef>
              <a:spcAft>
                <a:spcPts val="0"/>
              </a:spcAft>
              <a:buClrTx/>
              <a:buSzTx/>
              <a:buFont typeface="Lucida Grande" panose="020B0600040502020204"/>
              <a:buNone/>
              <a:defRPr sz="11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Image">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p:txBody>
          <a:bodyPr rtlCol="0" anchor="ctr" anchorCtr="1">
            <a:normAutofit/>
          </a:bodyPr>
          <a:lstStyle>
            <a:lvl1pPr marL="0" indent="0" algn="ctr">
              <a:buNone/>
              <a:defRPr baseline="0"/>
            </a:lvl1pPr>
          </a:lstStyle>
          <a:p>
            <a:pPr lvl="0"/>
            <a:r>
              <a:rPr lang="en-US" noProof="0"/>
              <a:t>Click icon to add picture</a:t>
            </a:r>
            <a:endParaRPr lang="en-US" noProof="0" dirty="0"/>
          </a:p>
        </p:txBody>
      </p:sp>
      <p:sp>
        <p:nvSpPr>
          <p:cNvPr id="2" name="Title 1"/>
          <p:cNvSpPr>
            <a:spLocks noGrp="1"/>
          </p:cNvSpPr>
          <p:nvPr>
            <p:ph type="title"/>
          </p:nvPr>
        </p:nvSpPr>
        <p:spPr/>
        <p:txBody>
          <a:bodyPr/>
          <a:lstStyle>
            <a:lvl1pPr>
              <a:defRPr>
                <a:solidFill>
                  <a:srgbClr val="E64626"/>
                </a:solidFill>
              </a:defRPr>
            </a:lvl1pPr>
          </a:lstStyle>
          <a:p>
            <a:r>
              <a:rPr lang="en-US"/>
              <a:t>Click to edit Master title style</a:t>
            </a:r>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E64626"/>
                </a:solidFill>
              </a:defRPr>
            </a:lvl1pPr>
          </a:lstStyle>
          <a:p>
            <a:r>
              <a:rPr lang="en-US"/>
              <a:t>Click to edit Master title style</a:t>
            </a:r>
            <a:endParaRPr 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Divider - Option 1">
    <p:spTree>
      <p:nvGrpSpPr>
        <p:cNvPr id="1" name=""/>
        <p:cNvGrpSpPr/>
        <p:nvPr/>
      </p:nvGrpSpPr>
      <p:grpSpPr>
        <a:xfrm>
          <a:off x="0" y="0"/>
          <a:ext cx="0" cy="0"/>
          <a:chOff x="0" y="0"/>
          <a:chExt cx="0" cy="0"/>
        </a:xfrm>
      </p:grpSpPr>
      <p:sp>
        <p:nvSpPr>
          <p:cNvPr id="6" name="Rectangle 5"/>
          <p:cNvSpPr/>
          <p:nvPr/>
        </p:nvSpPr>
        <p:spPr>
          <a:xfrm>
            <a:off x="0" y="0"/>
            <a:ext cx="9144000" cy="5143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solidFill>
                <a:schemeClr val="bg1"/>
              </a:solidFill>
            </a:endParaRPr>
          </a:p>
        </p:txBody>
      </p:sp>
      <p:pic>
        <p:nvPicPr>
          <p:cNvPr id="8" name="Picture 7" descr="USY_MB1_PMS_1_Colour_Reversed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54025" y="4429125"/>
            <a:ext cx="1536700" cy="398463"/>
          </a:xfrm>
          <a:prstGeom prst="rect">
            <a:avLst/>
          </a:prstGeom>
          <a:noFill/>
          <a:ln>
            <a:noFill/>
          </a:ln>
        </p:spPr>
      </p:pic>
      <p:sp>
        <p:nvSpPr>
          <p:cNvPr id="9" name="Title 8"/>
          <p:cNvSpPr>
            <a:spLocks noGrp="1"/>
          </p:cNvSpPr>
          <p:nvPr>
            <p:ph type="title"/>
          </p:nvPr>
        </p:nvSpPr>
        <p:spPr>
          <a:xfrm>
            <a:off x="381884" y="261227"/>
            <a:ext cx="8388586" cy="396568"/>
          </a:xfrm>
        </p:spPr>
        <p:txBody>
          <a:bodyPr tIns="0" anchor="t"/>
          <a:lstStyle>
            <a:lvl1pPr>
              <a:defRPr baseline="0">
                <a:solidFill>
                  <a:srgbClr val="E64626"/>
                </a:solidFill>
              </a:defRPr>
            </a:lvl1pPr>
          </a:lstStyle>
          <a:p>
            <a:r>
              <a:rPr lang="en-US"/>
              <a:t>Click to edit Master title style</a:t>
            </a:r>
            <a:endParaRPr lang="en-US" dirty="0"/>
          </a:p>
        </p:txBody>
      </p:sp>
      <p:sp>
        <p:nvSpPr>
          <p:cNvPr id="5" name="Text Placeholder 4"/>
          <p:cNvSpPr>
            <a:spLocks noGrp="1"/>
          </p:cNvSpPr>
          <p:nvPr>
            <p:ph type="body" sz="quarter" idx="11"/>
          </p:nvPr>
        </p:nvSpPr>
        <p:spPr>
          <a:xfrm>
            <a:off x="381884" y="657795"/>
            <a:ext cx="8387705" cy="639366"/>
          </a:xfrm>
        </p:spPr>
        <p:txBody>
          <a:bodyPr tIns="72000"/>
          <a:lstStyle>
            <a:lvl1pPr marL="0" indent="0">
              <a:lnSpc>
                <a:spcPct val="90000"/>
              </a:lnSpc>
              <a:buNone/>
              <a:defRPr sz="2400">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7" name="Picture Placeholder 13"/>
          <p:cNvSpPr>
            <a:spLocks noGrp="1"/>
          </p:cNvSpPr>
          <p:nvPr>
            <p:ph type="pic" sz="quarter" idx="12"/>
          </p:nvPr>
        </p:nvSpPr>
        <p:spPr>
          <a:xfrm>
            <a:off x="454455" y="1350309"/>
            <a:ext cx="8226486" cy="3476622"/>
          </a:xfrm>
          <a:solidFill>
            <a:schemeClr val="accent4"/>
          </a:solidFill>
        </p:spPr>
        <p:txBody>
          <a:bodyPr rtlCol="0" anchor="ctr">
            <a:normAutofit/>
          </a:bodyPr>
          <a:lstStyle>
            <a:lvl1pPr marL="0" indent="0" algn="ctr">
              <a:buNone/>
              <a:defRPr/>
            </a:lvl1pPr>
          </a:lstStyle>
          <a:p>
            <a:pPr lvl="0"/>
            <a:r>
              <a:rPr lang="en-US" noProof="0"/>
              <a:t>Click icon to add picture</a:t>
            </a:r>
            <a:endParaRPr lang="en-US" noProof="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 Red option 2">
    <p:spTree>
      <p:nvGrpSpPr>
        <p:cNvPr id="1" name=""/>
        <p:cNvGrpSpPr/>
        <p:nvPr/>
      </p:nvGrpSpPr>
      <p:grpSpPr>
        <a:xfrm>
          <a:off x="0" y="0"/>
          <a:ext cx="0" cy="0"/>
          <a:chOff x="0" y="0"/>
          <a:chExt cx="0" cy="0"/>
        </a:xfrm>
      </p:grpSpPr>
      <p:pic>
        <p:nvPicPr>
          <p:cNvPr id="5" name="Picture 6"/>
          <p:cNvPicPr>
            <a:picLocks noChangeAspect="1"/>
          </p:cNvPicPr>
          <p:nvPr/>
        </p:nvPicPr>
        <p:blipFill rotWithShape="1">
          <a:blip r:embed="rId2">
            <a:extLst>
              <a:ext uri="{28A0092B-C50C-407E-A947-70E740481C1C}">
                <a14:useLocalDpi xmlns:a14="http://schemas.microsoft.com/office/drawing/2010/main" val="0"/>
              </a:ext>
            </a:extLst>
          </a:blip>
          <a:srcRect t="20514" b="3169"/>
          <a:stretch>
            <a:fillRect/>
          </a:stretch>
        </p:blipFill>
        <p:spPr bwMode="auto">
          <a:xfrm>
            <a:off x="4587874" y="-32400"/>
            <a:ext cx="4556126" cy="5216400"/>
          </a:xfrm>
          <a:prstGeom prst="rect">
            <a:avLst/>
          </a:prstGeom>
          <a:noFill/>
          <a:ln>
            <a:noFill/>
          </a:ln>
        </p:spPr>
      </p:pic>
      <p:sp>
        <p:nvSpPr>
          <p:cNvPr id="6" name="Rectangle 5"/>
          <p:cNvSpPr/>
          <p:nvPr/>
        </p:nvSpPr>
        <p:spPr>
          <a:xfrm>
            <a:off x="0" y="0"/>
            <a:ext cx="4587875" cy="5143500"/>
          </a:xfrm>
          <a:prstGeom prst="rect">
            <a:avLst/>
          </a:prstGeom>
          <a:solidFill>
            <a:srgbClr val="E6462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2" name="Title 8"/>
          <p:cNvSpPr>
            <a:spLocks noGrp="1"/>
          </p:cNvSpPr>
          <p:nvPr>
            <p:ph type="title"/>
          </p:nvPr>
        </p:nvSpPr>
        <p:spPr>
          <a:xfrm>
            <a:off x="381884" y="1348200"/>
            <a:ext cx="3948874" cy="332683"/>
          </a:xfrm>
        </p:spPr>
        <p:txBody>
          <a:bodyPr anchor="t"/>
          <a:lstStyle>
            <a:lvl1pPr>
              <a:defRPr sz="2200">
                <a:solidFill>
                  <a:schemeClr val="bg1"/>
                </a:solidFill>
              </a:defRPr>
            </a:lvl1pPr>
          </a:lstStyle>
          <a:p>
            <a:r>
              <a:rPr lang="en-US"/>
              <a:t>Click to edit Master title style</a:t>
            </a:r>
            <a:endParaRPr lang="en-US" dirty="0"/>
          </a:p>
        </p:txBody>
      </p:sp>
      <p:sp>
        <p:nvSpPr>
          <p:cNvPr id="13" name="Text Placeholder 4"/>
          <p:cNvSpPr>
            <a:spLocks noGrp="1"/>
          </p:cNvSpPr>
          <p:nvPr>
            <p:ph type="body" sz="quarter" idx="11"/>
          </p:nvPr>
        </p:nvSpPr>
        <p:spPr>
          <a:xfrm>
            <a:off x="366942" y="2520726"/>
            <a:ext cx="3963817" cy="639366"/>
          </a:xfrm>
        </p:spPr>
        <p:txBody>
          <a:bodyPr/>
          <a:lstStyle>
            <a:lvl1pPr marL="0" indent="0">
              <a:lnSpc>
                <a:spcPct val="90000"/>
              </a:lnSpc>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p:txBody>
      </p:sp>
      <p:sp>
        <p:nvSpPr>
          <p:cNvPr id="15" name="Text Placeholder 4"/>
          <p:cNvSpPr>
            <a:spLocks noGrp="1"/>
          </p:cNvSpPr>
          <p:nvPr>
            <p:ph type="body" sz="quarter" idx="13"/>
          </p:nvPr>
        </p:nvSpPr>
        <p:spPr>
          <a:xfrm>
            <a:off x="382766" y="1686487"/>
            <a:ext cx="3947992" cy="639366"/>
          </a:xfrm>
        </p:spPr>
        <p:txBody>
          <a:bodyPr/>
          <a:lstStyle>
            <a:lvl1pPr marL="0" indent="0">
              <a:lnSpc>
                <a:spcPct val="90000"/>
              </a:lnSpc>
              <a:buNone/>
              <a:defRPr sz="2200">
                <a:solidFill>
                  <a:srgbClr val="00000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auto">
          <a:xfrm>
            <a:off x="454025" y="4327565"/>
            <a:ext cx="1164820" cy="498435"/>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Section Divider - Option 2">
    <p:spTree>
      <p:nvGrpSpPr>
        <p:cNvPr id="1" name=""/>
        <p:cNvGrpSpPr/>
        <p:nvPr/>
      </p:nvGrpSpPr>
      <p:grpSpPr>
        <a:xfrm>
          <a:off x="0" y="0"/>
          <a:ext cx="0" cy="0"/>
          <a:chOff x="0" y="0"/>
          <a:chExt cx="0" cy="0"/>
        </a:xfrm>
      </p:grpSpPr>
      <p:sp>
        <p:nvSpPr>
          <p:cNvPr id="4" name="Rectangle 3"/>
          <p:cNvSpPr/>
          <p:nvPr/>
        </p:nvSpPr>
        <p:spPr>
          <a:xfrm>
            <a:off x="0" y="0"/>
            <a:ext cx="9144000" cy="51435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9" name="Title 8"/>
          <p:cNvSpPr>
            <a:spLocks noGrp="1"/>
          </p:cNvSpPr>
          <p:nvPr>
            <p:ph type="title"/>
          </p:nvPr>
        </p:nvSpPr>
        <p:spPr>
          <a:xfrm>
            <a:off x="381884" y="1348200"/>
            <a:ext cx="3948874" cy="332683"/>
          </a:xfrm>
        </p:spPr>
        <p:txBody>
          <a:bodyPr tIns="0" anchor="t"/>
          <a:lstStyle>
            <a:lvl1pPr>
              <a:defRPr baseline="0">
                <a:solidFill>
                  <a:schemeClr val="bg1"/>
                </a:solidFill>
              </a:defRPr>
            </a:lvl1pPr>
          </a:lstStyle>
          <a:p>
            <a:r>
              <a:rPr lang="en-US"/>
              <a:t>Click to edit Master title style</a:t>
            </a:r>
            <a:endParaRPr lang="en-US" dirty="0"/>
          </a:p>
        </p:txBody>
      </p:sp>
      <p:sp>
        <p:nvSpPr>
          <p:cNvPr id="5" name="Text Placeholder 4"/>
          <p:cNvSpPr>
            <a:spLocks noGrp="1"/>
          </p:cNvSpPr>
          <p:nvPr>
            <p:ph type="body" sz="quarter" idx="11"/>
          </p:nvPr>
        </p:nvSpPr>
        <p:spPr>
          <a:xfrm>
            <a:off x="382767" y="1686487"/>
            <a:ext cx="3947991" cy="639366"/>
          </a:xfrm>
        </p:spPr>
        <p:txBody>
          <a:bodyPr tIns="72000"/>
          <a:lstStyle>
            <a:lvl1pPr marL="0" indent="0">
              <a:lnSpc>
                <a:spcPct val="90000"/>
              </a:lnSpc>
              <a:buNone/>
              <a:defRPr sz="24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auto">
          <a:xfrm>
            <a:off x="454025" y="4350488"/>
            <a:ext cx="1111250" cy="475511"/>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Divider - Option 3">
    <p:spTree>
      <p:nvGrpSpPr>
        <p:cNvPr id="1" name=""/>
        <p:cNvGrpSpPr/>
        <p:nvPr/>
      </p:nvGrpSpPr>
      <p:grpSpPr>
        <a:xfrm>
          <a:off x="0" y="0"/>
          <a:ext cx="0" cy="0"/>
          <a:chOff x="0" y="0"/>
          <a:chExt cx="0" cy="0"/>
        </a:xfrm>
      </p:grpSpPr>
      <p:sp>
        <p:nvSpPr>
          <p:cNvPr id="4" name="Rectangle 3"/>
          <p:cNvSpPr/>
          <p:nvPr/>
        </p:nvSpPr>
        <p:spPr>
          <a:xfrm>
            <a:off x="0" y="0"/>
            <a:ext cx="9144000" cy="5143500"/>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 name="Title 8"/>
          <p:cNvSpPr>
            <a:spLocks noGrp="1"/>
          </p:cNvSpPr>
          <p:nvPr>
            <p:ph type="title"/>
          </p:nvPr>
        </p:nvSpPr>
        <p:spPr>
          <a:xfrm>
            <a:off x="381884" y="1348200"/>
            <a:ext cx="3948874" cy="332683"/>
          </a:xfrm>
        </p:spPr>
        <p:txBody>
          <a:bodyPr tIns="0" anchor="t"/>
          <a:lstStyle>
            <a:lvl1pPr>
              <a:defRPr baseline="0">
                <a:solidFill>
                  <a:schemeClr val="tx1"/>
                </a:solidFill>
              </a:defRPr>
            </a:lvl1pPr>
          </a:lstStyle>
          <a:p>
            <a:r>
              <a:rPr lang="en-US"/>
              <a:t>Click to edit Master title style</a:t>
            </a:r>
            <a:endParaRPr lang="en-US" dirty="0"/>
          </a:p>
        </p:txBody>
      </p:sp>
      <p:sp>
        <p:nvSpPr>
          <p:cNvPr id="8" name="Text Placeholder 4"/>
          <p:cNvSpPr>
            <a:spLocks noGrp="1"/>
          </p:cNvSpPr>
          <p:nvPr>
            <p:ph type="body" sz="quarter" idx="11"/>
          </p:nvPr>
        </p:nvSpPr>
        <p:spPr>
          <a:xfrm>
            <a:off x="382767" y="1686487"/>
            <a:ext cx="3947991" cy="639366"/>
          </a:xfrm>
        </p:spPr>
        <p:txBody>
          <a:bodyPr tIns="72000"/>
          <a:lstStyle>
            <a:lvl1pPr marL="0" indent="0">
              <a:lnSpc>
                <a:spcPct val="90000"/>
              </a:lnSpc>
              <a:buNone/>
              <a:defRPr sz="2400">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auto">
          <a:xfrm>
            <a:off x="454025" y="4327565"/>
            <a:ext cx="1164820" cy="498435"/>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Divider - Option 4">
    <p:spTree>
      <p:nvGrpSpPr>
        <p:cNvPr id="1" name=""/>
        <p:cNvGrpSpPr/>
        <p:nvPr/>
      </p:nvGrpSpPr>
      <p:grpSpPr>
        <a:xfrm>
          <a:off x="0" y="0"/>
          <a:ext cx="0" cy="0"/>
          <a:chOff x="0" y="0"/>
          <a:chExt cx="0" cy="0"/>
        </a:xfrm>
      </p:grpSpPr>
      <p:sp>
        <p:nvSpPr>
          <p:cNvPr id="4" name="Rectangle 3"/>
          <p:cNvSpPr/>
          <p:nvPr/>
        </p:nvSpPr>
        <p:spPr>
          <a:xfrm>
            <a:off x="0" y="0"/>
            <a:ext cx="9144000" cy="51435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8" name="Title 8"/>
          <p:cNvSpPr>
            <a:spLocks noGrp="1"/>
          </p:cNvSpPr>
          <p:nvPr>
            <p:ph type="title"/>
          </p:nvPr>
        </p:nvSpPr>
        <p:spPr>
          <a:xfrm>
            <a:off x="381884" y="1348200"/>
            <a:ext cx="3948874" cy="332683"/>
          </a:xfrm>
        </p:spPr>
        <p:txBody>
          <a:bodyPr tIns="0" anchor="t"/>
          <a:lstStyle>
            <a:lvl1pPr>
              <a:defRPr baseline="0">
                <a:solidFill>
                  <a:schemeClr val="bg1"/>
                </a:solidFill>
              </a:defRPr>
            </a:lvl1pPr>
          </a:lstStyle>
          <a:p>
            <a:r>
              <a:rPr lang="en-US"/>
              <a:t>Click to edit Master title style</a:t>
            </a:r>
            <a:endParaRPr lang="en-US" dirty="0"/>
          </a:p>
        </p:txBody>
      </p:sp>
      <p:sp>
        <p:nvSpPr>
          <p:cNvPr id="10" name="Text Placeholder 4"/>
          <p:cNvSpPr>
            <a:spLocks noGrp="1"/>
          </p:cNvSpPr>
          <p:nvPr>
            <p:ph type="body" sz="quarter" idx="11"/>
          </p:nvPr>
        </p:nvSpPr>
        <p:spPr>
          <a:xfrm>
            <a:off x="382767" y="1686487"/>
            <a:ext cx="3947991" cy="639366"/>
          </a:xfrm>
        </p:spPr>
        <p:txBody>
          <a:bodyPr tIns="72000"/>
          <a:lstStyle>
            <a:lvl1pPr marL="0" indent="0">
              <a:lnSpc>
                <a:spcPct val="90000"/>
              </a:lnSpc>
              <a:buNone/>
              <a:defRPr sz="24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pic>
        <p:nvPicPr>
          <p:cNvPr id="6"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auto">
          <a:xfrm>
            <a:off x="454025" y="4350488"/>
            <a:ext cx="1111250" cy="475511"/>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 Red option 3">
    <p:spTree>
      <p:nvGrpSpPr>
        <p:cNvPr id="1" name=""/>
        <p:cNvGrpSpPr/>
        <p:nvPr/>
      </p:nvGrpSpPr>
      <p:grpSpPr>
        <a:xfrm>
          <a:off x="0" y="0"/>
          <a:ext cx="0" cy="0"/>
          <a:chOff x="0" y="0"/>
          <a:chExt cx="0" cy="0"/>
        </a:xfrm>
      </p:grpSpPr>
      <p:pic>
        <p:nvPicPr>
          <p:cNvPr id="5" name="Picture 6" descr="Cropped images_Widescreen_2.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560888" y="0"/>
            <a:ext cx="4595812" cy="5143500"/>
          </a:xfrm>
          <a:prstGeom prst="rect">
            <a:avLst/>
          </a:prstGeom>
          <a:noFill/>
          <a:ln>
            <a:noFill/>
          </a:ln>
        </p:spPr>
      </p:pic>
      <p:sp>
        <p:nvSpPr>
          <p:cNvPr id="6" name="Rectangle 5"/>
          <p:cNvSpPr/>
          <p:nvPr/>
        </p:nvSpPr>
        <p:spPr>
          <a:xfrm>
            <a:off x="0" y="0"/>
            <a:ext cx="4587875" cy="5143500"/>
          </a:xfrm>
          <a:prstGeom prst="rect">
            <a:avLst/>
          </a:prstGeom>
          <a:solidFill>
            <a:srgbClr val="E6462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 name="Title 8"/>
          <p:cNvSpPr>
            <a:spLocks noGrp="1"/>
          </p:cNvSpPr>
          <p:nvPr>
            <p:ph type="title"/>
          </p:nvPr>
        </p:nvSpPr>
        <p:spPr>
          <a:xfrm>
            <a:off x="381884" y="1348200"/>
            <a:ext cx="3948874" cy="332683"/>
          </a:xfrm>
        </p:spPr>
        <p:txBody>
          <a:bodyPr anchor="t"/>
          <a:lstStyle>
            <a:lvl1pPr>
              <a:defRPr sz="2200">
                <a:solidFill>
                  <a:schemeClr val="bg1"/>
                </a:solidFill>
              </a:defRPr>
            </a:lvl1pPr>
          </a:lstStyle>
          <a:p>
            <a:r>
              <a:rPr lang="en-US"/>
              <a:t>Click to edit Master title style</a:t>
            </a:r>
            <a:endParaRPr lang="en-US" dirty="0"/>
          </a:p>
        </p:txBody>
      </p:sp>
      <p:sp>
        <p:nvSpPr>
          <p:cNvPr id="8" name="Text Placeholder 4"/>
          <p:cNvSpPr>
            <a:spLocks noGrp="1"/>
          </p:cNvSpPr>
          <p:nvPr>
            <p:ph type="body" sz="quarter" idx="11"/>
          </p:nvPr>
        </p:nvSpPr>
        <p:spPr>
          <a:xfrm>
            <a:off x="366942" y="2520726"/>
            <a:ext cx="3963817" cy="639366"/>
          </a:xfrm>
        </p:spPr>
        <p:txBody>
          <a:bodyPr/>
          <a:lstStyle>
            <a:lvl1pPr marL="0" indent="0">
              <a:lnSpc>
                <a:spcPct val="90000"/>
              </a:lnSpc>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p:txBody>
      </p:sp>
      <p:sp>
        <p:nvSpPr>
          <p:cNvPr id="11" name="Text Placeholder 4"/>
          <p:cNvSpPr>
            <a:spLocks noGrp="1"/>
          </p:cNvSpPr>
          <p:nvPr>
            <p:ph type="body" sz="quarter" idx="13"/>
          </p:nvPr>
        </p:nvSpPr>
        <p:spPr>
          <a:xfrm>
            <a:off x="382766" y="1686487"/>
            <a:ext cx="3947992" cy="639366"/>
          </a:xfrm>
        </p:spPr>
        <p:txBody>
          <a:bodyPr/>
          <a:lstStyle>
            <a:lvl1pPr marL="0" indent="0">
              <a:lnSpc>
                <a:spcPct val="90000"/>
              </a:lnSpc>
              <a:buNone/>
              <a:defRPr sz="2200">
                <a:solidFill>
                  <a:srgbClr val="00000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auto">
          <a:xfrm>
            <a:off x="454025" y="4327565"/>
            <a:ext cx="1164820" cy="498435"/>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 Red option 4">
    <p:spTree>
      <p:nvGrpSpPr>
        <p:cNvPr id="1" name=""/>
        <p:cNvGrpSpPr/>
        <p:nvPr/>
      </p:nvGrpSpPr>
      <p:grpSpPr>
        <a:xfrm>
          <a:off x="0" y="0"/>
          <a:ext cx="0" cy="0"/>
          <a:chOff x="0" y="0"/>
          <a:chExt cx="0" cy="0"/>
        </a:xfrm>
      </p:grpSpPr>
      <p:pic>
        <p:nvPicPr>
          <p:cNvPr id="5" name="Picture 6" descr="Cropped images_Widescreen_4.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560888" y="0"/>
            <a:ext cx="4595812" cy="5143500"/>
          </a:xfrm>
          <a:prstGeom prst="rect">
            <a:avLst/>
          </a:prstGeom>
          <a:noFill/>
          <a:ln>
            <a:noFill/>
          </a:ln>
        </p:spPr>
      </p:pic>
      <p:sp>
        <p:nvSpPr>
          <p:cNvPr id="6" name="Rectangle 5"/>
          <p:cNvSpPr/>
          <p:nvPr/>
        </p:nvSpPr>
        <p:spPr>
          <a:xfrm>
            <a:off x="0" y="0"/>
            <a:ext cx="4587875" cy="5143500"/>
          </a:xfrm>
          <a:prstGeom prst="rect">
            <a:avLst/>
          </a:prstGeom>
          <a:solidFill>
            <a:srgbClr val="E6462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 name="Title 8"/>
          <p:cNvSpPr>
            <a:spLocks noGrp="1"/>
          </p:cNvSpPr>
          <p:nvPr>
            <p:ph type="title"/>
          </p:nvPr>
        </p:nvSpPr>
        <p:spPr>
          <a:xfrm>
            <a:off x="381884" y="1348200"/>
            <a:ext cx="3948874" cy="332683"/>
          </a:xfrm>
        </p:spPr>
        <p:txBody>
          <a:bodyPr anchor="t"/>
          <a:lstStyle>
            <a:lvl1pPr>
              <a:defRPr sz="2200">
                <a:solidFill>
                  <a:schemeClr val="bg1"/>
                </a:solidFill>
              </a:defRPr>
            </a:lvl1pPr>
          </a:lstStyle>
          <a:p>
            <a:r>
              <a:rPr lang="en-US"/>
              <a:t>Click to edit Master title style</a:t>
            </a:r>
            <a:endParaRPr lang="en-US" dirty="0"/>
          </a:p>
        </p:txBody>
      </p:sp>
      <p:sp>
        <p:nvSpPr>
          <p:cNvPr id="8" name="Text Placeholder 4"/>
          <p:cNvSpPr>
            <a:spLocks noGrp="1"/>
          </p:cNvSpPr>
          <p:nvPr>
            <p:ph type="body" sz="quarter" idx="11"/>
          </p:nvPr>
        </p:nvSpPr>
        <p:spPr>
          <a:xfrm>
            <a:off x="366942" y="2520726"/>
            <a:ext cx="3963817" cy="639366"/>
          </a:xfrm>
        </p:spPr>
        <p:txBody>
          <a:bodyPr/>
          <a:lstStyle>
            <a:lvl1pPr marL="0" indent="0">
              <a:lnSpc>
                <a:spcPct val="90000"/>
              </a:lnSpc>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p:txBody>
      </p:sp>
      <p:sp>
        <p:nvSpPr>
          <p:cNvPr id="11" name="Text Placeholder 4"/>
          <p:cNvSpPr>
            <a:spLocks noGrp="1"/>
          </p:cNvSpPr>
          <p:nvPr>
            <p:ph type="body" sz="quarter" idx="13"/>
          </p:nvPr>
        </p:nvSpPr>
        <p:spPr>
          <a:xfrm>
            <a:off x="382766" y="1686487"/>
            <a:ext cx="3947992" cy="639366"/>
          </a:xfrm>
        </p:spPr>
        <p:txBody>
          <a:bodyPr/>
          <a:lstStyle>
            <a:lvl1pPr marL="0" indent="0">
              <a:lnSpc>
                <a:spcPct val="90000"/>
              </a:lnSpc>
              <a:buNone/>
              <a:defRPr sz="2200">
                <a:solidFill>
                  <a:srgbClr val="00000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auto">
          <a:xfrm>
            <a:off x="454025" y="4327565"/>
            <a:ext cx="1164820" cy="498435"/>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 Red option 5 (no image)">
    <p:spTree>
      <p:nvGrpSpPr>
        <p:cNvPr id="1" name=""/>
        <p:cNvGrpSpPr/>
        <p:nvPr/>
      </p:nvGrpSpPr>
      <p:grpSpPr>
        <a:xfrm>
          <a:off x="0" y="0"/>
          <a:ext cx="0" cy="0"/>
          <a:chOff x="0" y="0"/>
          <a:chExt cx="0" cy="0"/>
        </a:xfrm>
      </p:grpSpPr>
      <p:sp>
        <p:nvSpPr>
          <p:cNvPr id="5" name="Rectangle 4"/>
          <p:cNvSpPr/>
          <p:nvPr/>
        </p:nvSpPr>
        <p:spPr>
          <a:xfrm>
            <a:off x="0" y="0"/>
            <a:ext cx="9144000" cy="5143500"/>
          </a:xfrm>
          <a:prstGeom prst="rect">
            <a:avLst/>
          </a:prstGeom>
          <a:solidFill>
            <a:srgbClr val="E6462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 name="Title 8"/>
          <p:cNvSpPr>
            <a:spLocks noGrp="1"/>
          </p:cNvSpPr>
          <p:nvPr>
            <p:ph type="title"/>
          </p:nvPr>
        </p:nvSpPr>
        <p:spPr>
          <a:xfrm>
            <a:off x="381884" y="1348200"/>
            <a:ext cx="3948874" cy="332683"/>
          </a:xfrm>
        </p:spPr>
        <p:txBody>
          <a:bodyPr anchor="t"/>
          <a:lstStyle>
            <a:lvl1pPr>
              <a:defRPr sz="2200">
                <a:solidFill>
                  <a:schemeClr val="bg1"/>
                </a:solidFill>
              </a:defRPr>
            </a:lvl1pPr>
          </a:lstStyle>
          <a:p>
            <a:r>
              <a:rPr lang="en-US"/>
              <a:t>Click to edit Master title style</a:t>
            </a:r>
            <a:endParaRPr lang="en-US" dirty="0"/>
          </a:p>
        </p:txBody>
      </p:sp>
      <p:sp>
        <p:nvSpPr>
          <p:cNvPr id="8" name="Text Placeholder 4"/>
          <p:cNvSpPr>
            <a:spLocks noGrp="1"/>
          </p:cNvSpPr>
          <p:nvPr>
            <p:ph type="body" sz="quarter" idx="11"/>
          </p:nvPr>
        </p:nvSpPr>
        <p:spPr>
          <a:xfrm>
            <a:off x="366942" y="2520726"/>
            <a:ext cx="3963817" cy="639366"/>
          </a:xfrm>
        </p:spPr>
        <p:txBody>
          <a:bodyPr/>
          <a:lstStyle>
            <a:lvl1pPr marL="0" indent="0">
              <a:lnSpc>
                <a:spcPct val="90000"/>
              </a:lnSpc>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p:txBody>
      </p:sp>
      <p:sp>
        <p:nvSpPr>
          <p:cNvPr id="11" name="Text Placeholder 4"/>
          <p:cNvSpPr>
            <a:spLocks noGrp="1"/>
          </p:cNvSpPr>
          <p:nvPr>
            <p:ph type="body" sz="quarter" idx="13"/>
          </p:nvPr>
        </p:nvSpPr>
        <p:spPr>
          <a:xfrm>
            <a:off x="382766" y="1686487"/>
            <a:ext cx="3947992" cy="639366"/>
          </a:xfrm>
        </p:spPr>
        <p:txBody>
          <a:bodyPr/>
          <a:lstStyle>
            <a:lvl1pPr marL="0" indent="0">
              <a:lnSpc>
                <a:spcPct val="90000"/>
              </a:lnSpc>
              <a:buNone/>
              <a:defRPr sz="2200">
                <a:solidFill>
                  <a:srgbClr val="00000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auto">
          <a:xfrm>
            <a:off x="454025" y="4327565"/>
            <a:ext cx="1164820" cy="498435"/>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 White option 1 (add own image)">
    <p:spTree>
      <p:nvGrpSpPr>
        <p:cNvPr id="1" name=""/>
        <p:cNvGrpSpPr/>
        <p:nvPr/>
      </p:nvGrpSpPr>
      <p:grpSpPr>
        <a:xfrm>
          <a:off x="0" y="0"/>
          <a:ext cx="0" cy="0"/>
          <a:chOff x="0" y="0"/>
          <a:chExt cx="0" cy="0"/>
        </a:xfrm>
      </p:grpSpPr>
      <p:sp>
        <p:nvSpPr>
          <p:cNvPr id="6" name="Rectangle 5"/>
          <p:cNvSpPr/>
          <p:nvPr/>
        </p:nvSpPr>
        <p:spPr>
          <a:xfrm>
            <a:off x="0" y="0"/>
            <a:ext cx="9144000" cy="5143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4" name="Picture Placeholder 13"/>
          <p:cNvSpPr>
            <a:spLocks noGrp="1"/>
          </p:cNvSpPr>
          <p:nvPr>
            <p:ph type="pic" sz="quarter" idx="12"/>
          </p:nvPr>
        </p:nvSpPr>
        <p:spPr>
          <a:xfrm>
            <a:off x="4645169" y="313766"/>
            <a:ext cx="4035774" cy="4513166"/>
          </a:xfrm>
          <a:solidFill>
            <a:schemeClr val="accent4"/>
          </a:solidFill>
          <a:ln>
            <a:noFill/>
          </a:ln>
        </p:spPr>
        <p:txBody>
          <a:bodyPr rtlCol="0" anchor="ctr">
            <a:normAutofit/>
          </a:bodyPr>
          <a:lstStyle>
            <a:lvl1pPr marL="0" indent="0" algn="ctr">
              <a:buNone/>
              <a:defRPr/>
            </a:lvl1pPr>
          </a:lstStyle>
          <a:p>
            <a:pPr lvl="0"/>
            <a:r>
              <a:rPr lang="en-US" noProof="0"/>
              <a:t>Click icon to add picture</a:t>
            </a:r>
            <a:endParaRPr lang="en-US" noProof="0" dirty="0"/>
          </a:p>
        </p:txBody>
      </p:sp>
      <p:sp>
        <p:nvSpPr>
          <p:cNvPr id="11" name="Title 8"/>
          <p:cNvSpPr>
            <a:spLocks noGrp="1"/>
          </p:cNvSpPr>
          <p:nvPr>
            <p:ph type="title"/>
          </p:nvPr>
        </p:nvSpPr>
        <p:spPr>
          <a:xfrm>
            <a:off x="381884" y="1348200"/>
            <a:ext cx="3948874" cy="332683"/>
          </a:xfrm>
        </p:spPr>
        <p:txBody>
          <a:bodyPr anchor="t"/>
          <a:lstStyle>
            <a:lvl1pPr>
              <a:defRPr sz="2200">
                <a:solidFill>
                  <a:srgbClr val="E64626"/>
                </a:solidFill>
              </a:defRPr>
            </a:lvl1pPr>
          </a:lstStyle>
          <a:p>
            <a:r>
              <a:rPr lang="en-US"/>
              <a:t>Click to edit Master title style</a:t>
            </a:r>
            <a:endParaRPr lang="en-US" dirty="0"/>
          </a:p>
        </p:txBody>
      </p:sp>
      <p:sp>
        <p:nvSpPr>
          <p:cNvPr id="12" name="Text Placeholder 4"/>
          <p:cNvSpPr>
            <a:spLocks noGrp="1"/>
          </p:cNvSpPr>
          <p:nvPr>
            <p:ph type="body" sz="quarter" idx="11"/>
          </p:nvPr>
        </p:nvSpPr>
        <p:spPr>
          <a:xfrm>
            <a:off x="366942" y="2520726"/>
            <a:ext cx="3963817" cy="639366"/>
          </a:xfrm>
        </p:spPr>
        <p:txBody>
          <a:bodyPr/>
          <a:lstStyle>
            <a:lvl1pPr marL="0" indent="0">
              <a:lnSpc>
                <a:spcPct val="90000"/>
              </a:lnSpc>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p:txBody>
      </p:sp>
      <p:sp>
        <p:nvSpPr>
          <p:cNvPr id="13" name="Text Placeholder 4"/>
          <p:cNvSpPr>
            <a:spLocks noGrp="1"/>
          </p:cNvSpPr>
          <p:nvPr>
            <p:ph type="body" sz="quarter" idx="13"/>
          </p:nvPr>
        </p:nvSpPr>
        <p:spPr>
          <a:xfrm>
            <a:off x="382766" y="1686487"/>
            <a:ext cx="3947992" cy="639366"/>
          </a:xfrm>
        </p:spPr>
        <p:txBody>
          <a:bodyPr/>
          <a:lstStyle>
            <a:lvl1pPr marL="0" indent="0">
              <a:lnSpc>
                <a:spcPct val="90000"/>
              </a:lnSpc>
              <a:buNone/>
              <a:defRPr sz="2200">
                <a:solidFill>
                  <a:srgbClr val="00000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auto">
          <a:xfrm>
            <a:off x="454025" y="4327565"/>
            <a:ext cx="1164820" cy="498435"/>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 White option 2">
    <p:spTree>
      <p:nvGrpSpPr>
        <p:cNvPr id="1" name=""/>
        <p:cNvGrpSpPr/>
        <p:nvPr/>
      </p:nvGrpSpPr>
      <p:grpSpPr>
        <a:xfrm>
          <a:off x="0" y="0"/>
          <a:ext cx="0" cy="0"/>
          <a:chOff x="0" y="0"/>
          <a:chExt cx="0" cy="0"/>
        </a:xfrm>
      </p:grpSpPr>
      <p:sp>
        <p:nvSpPr>
          <p:cNvPr id="5" name="Rectangle 4"/>
          <p:cNvSpPr/>
          <p:nvPr/>
        </p:nvSpPr>
        <p:spPr>
          <a:xfrm>
            <a:off x="0" y="0"/>
            <a:ext cx="9144000" cy="5143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6" name="Picture 7" descr="Cropped images_Widescreen_5.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645025" y="314325"/>
            <a:ext cx="4035425" cy="4516438"/>
          </a:xfrm>
          <a:prstGeom prst="rect">
            <a:avLst/>
          </a:prstGeom>
          <a:noFill/>
          <a:ln>
            <a:noFill/>
          </a:ln>
        </p:spPr>
      </p:pic>
      <p:sp>
        <p:nvSpPr>
          <p:cNvPr id="10" name="Title 8"/>
          <p:cNvSpPr>
            <a:spLocks noGrp="1"/>
          </p:cNvSpPr>
          <p:nvPr>
            <p:ph type="title"/>
          </p:nvPr>
        </p:nvSpPr>
        <p:spPr>
          <a:xfrm>
            <a:off x="381884" y="1348200"/>
            <a:ext cx="3948874" cy="332683"/>
          </a:xfrm>
        </p:spPr>
        <p:txBody>
          <a:bodyPr anchor="t"/>
          <a:lstStyle>
            <a:lvl1pPr>
              <a:defRPr sz="2200">
                <a:solidFill>
                  <a:srgbClr val="E64626"/>
                </a:solidFill>
              </a:defRPr>
            </a:lvl1pPr>
          </a:lstStyle>
          <a:p>
            <a:r>
              <a:rPr lang="en-US"/>
              <a:t>Click to edit Master title style</a:t>
            </a:r>
            <a:endParaRPr lang="en-US" dirty="0"/>
          </a:p>
        </p:txBody>
      </p:sp>
      <p:sp>
        <p:nvSpPr>
          <p:cNvPr id="11" name="Text Placeholder 4"/>
          <p:cNvSpPr>
            <a:spLocks noGrp="1"/>
          </p:cNvSpPr>
          <p:nvPr>
            <p:ph type="body" sz="quarter" idx="11"/>
          </p:nvPr>
        </p:nvSpPr>
        <p:spPr>
          <a:xfrm>
            <a:off x="366942" y="2520726"/>
            <a:ext cx="3963817" cy="639366"/>
          </a:xfrm>
        </p:spPr>
        <p:txBody>
          <a:bodyPr/>
          <a:lstStyle>
            <a:lvl1pPr marL="0" indent="0">
              <a:lnSpc>
                <a:spcPct val="90000"/>
              </a:lnSpc>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p:txBody>
      </p:sp>
      <p:sp>
        <p:nvSpPr>
          <p:cNvPr id="12" name="Text Placeholder 4"/>
          <p:cNvSpPr>
            <a:spLocks noGrp="1"/>
          </p:cNvSpPr>
          <p:nvPr>
            <p:ph type="body" sz="quarter" idx="13"/>
          </p:nvPr>
        </p:nvSpPr>
        <p:spPr>
          <a:xfrm>
            <a:off x="382766" y="1686487"/>
            <a:ext cx="3947992" cy="639366"/>
          </a:xfrm>
        </p:spPr>
        <p:txBody>
          <a:bodyPr/>
          <a:lstStyle>
            <a:lvl1pPr marL="0" indent="0">
              <a:lnSpc>
                <a:spcPct val="90000"/>
              </a:lnSpc>
              <a:buNone/>
              <a:defRPr sz="2200">
                <a:solidFill>
                  <a:srgbClr val="00000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auto">
          <a:xfrm>
            <a:off x="454025" y="4327565"/>
            <a:ext cx="1164820" cy="498435"/>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 White option 3">
    <p:spTree>
      <p:nvGrpSpPr>
        <p:cNvPr id="1" name=""/>
        <p:cNvGrpSpPr/>
        <p:nvPr/>
      </p:nvGrpSpPr>
      <p:grpSpPr>
        <a:xfrm>
          <a:off x="0" y="0"/>
          <a:ext cx="0" cy="0"/>
          <a:chOff x="0" y="0"/>
          <a:chExt cx="0" cy="0"/>
        </a:xfrm>
      </p:grpSpPr>
      <p:sp>
        <p:nvSpPr>
          <p:cNvPr id="5" name="Rectangle 4"/>
          <p:cNvSpPr/>
          <p:nvPr/>
        </p:nvSpPr>
        <p:spPr>
          <a:xfrm>
            <a:off x="0" y="0"/>
            <a:ext cx="9144000" cy="5143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6" name="Picture 7" descr="Cropped images_Widescreen_6.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649788" y="314325"/>
            <a:ext cx="4030662" cy="4511675"/>
          </a:xfrm>
          <a:prstGeom prst="rect">
            <a:avLst/>
          </a:prstGeom>
          <a:noFill/>
          <a:ln>
            <a:noFill/>
          </a:ln>
        </p:spPr>
      </p:pic>
      <p:sp>
        <p:nvSpPr>
          <p:cNvPr id="10" name="Title 8"/>
          <p:cNvSpPr>
            <a:spLocks noGrp="1"/>
          </p:cNvSpPr>
          <p:nvPr>
            <p:ph type="title"/>
          </p:nvPr>
        </p:nvSpPr>
        <p:spPr>
          <a:xfrm>
            <a:off x="381884" y="1348200"/>
            <a:ext cx="3948874" cy="332683"/>
          </a:xfrm>
        </p:spPr>
        <p:txBody>
          <a:bodyPr anchor="t"/>
          <a:lstStyle>
            <a:lvl1pPr>
              <a:defRPr sz="2200">
                <a:solidFill>
                  <a:srgbClr val="E64626"/>
                </a:solidFill>
              </a:defRPr>
            </a:lvl1pPr>
          </a:lstStyle>
          <a:p>
            <a:r>
              <a:rPr lang="en-US"/>
              <a:t>Click to edit Master title style</a:t>
            </a:r>
            <a:endParaRPr lang="en-US" dirty="0"/>
          </a:p>
        </p:txBody>
      </p:sp>
      <p:sp>
        <p:nvSpPr>
          <p:cNvPr id="11" name="Text Placeholder 4"/>
          <p:cNvSpPr>
            <a:spLocks noGrp="1"/>
          </p:cNvSpPr>
          <p:nvPr>
            <p:ph type="body" sz="quarter" idx="11"/>
          </p:nvPr>
        </p:nvSpPr>
        <p:spPr>
          <a:xfrm>
            <a:off x="366942" y="2520726"/>
            <a:ext cx="3963817" cy="639366"/>
          </a:xfrm>
        </p:spPr>
        <p:txBody>
          <a:bodyPr/>
          <a:lstStyle>
            <a:lvl1pPr marL="0" indent="0">
              <a:lnSpc>
                <a:spcPct val="90000"/>
              </a:lnSpc>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p:txBody>
      </p:sp>
      <p:sp>
        <p:nvSpPr>
          <p:cNvPr id="12" name="Text Placeholder 4"/>
          <p:cNvSpPr>
            <a:spLocks noGrp="1"/>
          </p:cNvSpPr>
          <p:nvPr>
            <p:ph type="body" sz="quarter" idx="13"/>
          </p:nvPr>
        </p:nvSpPr>
        <p:spPr>
          <a:xfrm>
            <a:off x="382766" y="1686487"/>
            <a:ext cx="3947992" cy="639366"/>
          </a:xfrm>
        </p:spPr>
        <p:txBody>
          <a:bodyPr/>
          <a:lstStyle>
            <a:lvl1pPr marL="0" indent="0">
              <a:lnSpc>
                <a:spcPct val="90000"/>
              </a:lnSpc>
              <a:buNone/>
              <a:defRPr sz="2200">
                <a:solidFill>
                  <a:srgbClr val="00000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auto">
          <a:xfrm>
            <a:off x="454025" y="4327565"/>
            <a:ext cx="1164820" cy="498435"/>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 White option 4">
    <p:spTree>
      <p:nvGrpSpPr>
        <p:cNvPr id="1" name=""/>
        <p:cNvGrpSpPr/>
        <p:nvPr/>
      </p:nvGrpSpPr>
      <p:grpSpPr>
        <a:xfrm>
          <a:off x="0" y="0"/>
          <a:ext cx="0" cy="0"/>
          <a:chOff x="0" y="0"/>
          <a:chExt cx="0" cy="0"/>
        </a:xfrm>
      </p:grpSpPr>
      <p:sp>
        <p:nvSpPr>
          <p:cNvPr id="5" name="Rectangle 4"/>
          <p:cNvSpPr/>
          <p:nvPr/>
        </p:nvSpPr>
        <p:spPr>
          <a:xfrm>
            <a:off x="0" y="0"/>
            <a:ext cx="9144000" cy="5143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6" name="Picture 7" descr="Cropped images_Widescreen_3.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645025" y="309563"/>
            <a:ext cx="4035425" cy="4518025"/>
          </a:xfrm>
          <a:prstGeom prst="rect">
            <a:avLst/>
          </a:prstGeom>
          <a:noFill/>
          <a:ln>
            <a:noFill/>
          </a:ln>
        </p:spPr>
      </p:pic>
      <p:sp>
        <p:nvSpPr>
          <p:cNvPr id="10" name="Title 8"/>
          <p:cNvSpPr>
            <a:spLocks noGrp="1"/>
          </p:cNvSpPr>
          <p:nvPr>
            <p:ph type="title"/>
          </p:nvPr>
        </p:nvSpPr>
        <p:spPr>
          <a:xfrm>
            <a:off x="381884" y="1348200"/>
            <a:ext cx="3948874" cy="332683"/>
          </a:xfrm>
        </p:spPr>
        <p:txBody>
          <a:bodyPr anchor="t"/>
          <a:lstStyle>
            <a:lvl1pPr>
              <a:defRPr sz="2200">
                <a:solidFill>
                  <a:srgbClr val="E64626"/>
                </a:solidFill>
              </a:defRPr>
            </a:lvl1pPr>
          </a:lstStyle>
          <a:p>
            <a:r>
              <a:rPr lang="en-US"/>
              <a:t>Click to edit Master title style</a:t>
            </a:r>
            <a:endParaRPr lang="en-US" dirty="0"/>
          </a:p>
        </p:txBody>
      </p:sp>
      <p:sp>
        <p:nvSpPr>
          <p:cNvPr id="11" name="Text Placeholder 4"/>
          <p:cNvSpPr>
            <a:spLocks noGrp="1"/>
          </p:cNvSpPr>
          <p:nvPr>
            <p:ph type="body" sz="quarter" idx="11"/>
          </p:nvPr>
        </p:nvSpPr>
        <p:spPr>
          <a:xfrm>
            <a:off x="366942" y="2520726"/>
            <a:ext cx="3963817" cy="639366"/>
          </a:xfrm>
        </p:spPr>
        <p:txBody>
          <a:bodyPr/>
          <a:lstStyle>
            <a:lvl1pPr marL="0" indent="0">
              <a:lnSpc>
                <a:spcPct val="90000"/>
              </a:lnSpc>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p:txBody>
      </p:sp>
      <p:sp>
        <p:nvSpPr>
          <p:cNvPr id="12" name="Text Placeholder 4"/>
          <p:cNvSpPr>
            <a:spLocks noGrp="1"/>
          </p:cNvSpPr>
          <p:nvPr>
            <p:ph type="body" sz="quarter" idx="13"/>
          </p:nvPr>
        </p:nvSpPr>
        <p:spPr>
          <a:xfrm>
            <a:off x="382766" y="1686487"/>
            <a:ext cx="3947992" cy="639366"/>
          </a:xfrm>
        </p:spPr>
        <p:txBody>
          <a:bodyPr/>
          <a:lstStyle>
            <a:lvl1pPr marL="0" indent="0">
              <a:lnSpc>
                <a:spcPct val="90000"/>
              </a:lnSpc>
              <a:buNone/>
              <a:defRPr sz="2200">
                <a:solidFill>
                  <a:srgbClr val="00000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auto">
          <a:xfrm>
            <a:off x="454025" y="4327565"/>
            <a:ext cx="1164820" cy="498435"/>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87313"/>
            <a:ext cx="8229600" cy="857250"/>
          </a:xfrm>
          <a:prstGeom prst="rect">
            <a:avLst/>
          </a:prstGeom>
          <a:noFill/>
          <a:ln>
            <a:noFill/>
          </a:ln>
        </p:spPr>
        <p:txBody>
          <a:bodyPr vert="horz" wrap="square" lIns="91440" tIns="45720" rIns="91440" bIns="45720" numCol="1" anchor="ctr" anchorCtr="0" compatLnSpc="1"/>
          <a:lstStyle/>
          <a:p>
            <a:pPr lvl="0"/>
            <a:r>
              <a:rPr lang="en-US" dirty="0"/>
              <a:t>Insert slide title here… 24pt</a:t>
            </a:r>
          </a:p>
        </p:txBody>
      </p:sp>
      <p:sp>
        <p:nvSpPr>
          <p:cNvPr id="1027" name="Text Placeholder 2"/>
          <p:cNvSpPr>
            <a:spLocks noGrp="1"/>
          </p:cNvSpPr>
          <p:nvPr>
            <p:ph type="body" idx="1"/>
          </p:nvPr>
        </p:nvSpPr>
        <p:spPr bwMode="auto">
          <a:xfrm>
            <a:off x="457200" y="1019175"/>
            <a:ext cx="8229600" cy="3575050"/>
          </a:xfrm>
          <a:prstGeom prst="rect">
            <a:avLst/>
          </a:prstGeom>
          <a:noFill/>
          <a:ln>
            <a:noFill/>
          </a:ln>
        </p:spPr>
        <p:txBody>
          <a:bodyPr vert="horz" wrap="square" lIns="91440" tIns="45720" rIns="91440" bIns="45720" numCol="1" anchor="t" anchorCtr="0" compatLnSpc="1"/>
          <a:lstStyle/>
          <a:p>
            <a:pPr lvl="0"/>
            <a:r>
              <a:rPr lang="en-US"/>
              <a:t>Sub-heading Bold… 20pt</a:t>
            </a:r>
          </a:p>
          <a:p>
            <a:pPr lvl="0"/>
            <a:r>
              <a:rPr lang="en-US"/>
              <a:t>Add body copy </a:t>
            </a:r>
          </a:p>
          <a:p>
            <a:pPr lvl="0"/>
            <a:r>
              <a:rPr lang="en-US"/>
              <a:t>Add bullet point</a:t>
            </a:r>
          </a:p>
          <a:p>
            <a:pPr lvl="0"/>
            <a:r>
              <a:rPr lang="en-US"/>
              <a:t>Add bullet point</a:t>
            </a:r>
          </a:p>
        </p:txBody>
      </p:sp>
      <p:sp>
        <p:nvSpPr>
          <p:cNvPr id="11" name="Date Placeholder 3"/>
          <p:cNvSpPr txBox="1"/>
          <p:nvPr/>
        </p:nvSpPr>
        <p:spPr>
          <a:xfrm>
            <a:off x="381000" y="4767263"/>
            <a:ext cx="2133600" cy="274637"/>
          </a:xfrm>
          <a:prstGeom prst="rect">
            <a:avLst/>
          </a:prstGeom>
        </p:spPr>
        <p:txBody>
          <a:bodyPr anchor="ctr"/>
          <a:lstStyle>
            <a:defPPr>
              <a:defRPr lang="en-US"/>
            </a:defPPr>
            <a:lvl1pPr marL="0" algn="l" defTabSz="457200" rtl="0" eaLnBrk="1" latinLnBrk="0" hangingPunct="1">
              <a:defRPr lang="en-US" sz="900" b="0" i="0" u="none" strike="noStrike" kern="1200" baseline="0" smtClean="0">
                <a:solidFill>
                  <a:schemeClr val="tx1"/>
                </a:solidFill>
                <a:latin typeface="Tw Cen MT"/>
                <a:ea typeface="+mn-ea"/>
                <a:cs typeface="Tw Cen M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dirty="0"/>
              <a:t>The University of Sydney</a:t>
            </a:r>
          </a:p>
        </p:txBody>
      </p:sp>
      <p:sp>
        <p:nvSpPr>
          <p:cNvPr id="12" name="Slide Number Placeholder 5"/>
          <p:cNvSpPr txBox="1"/>
          <p:nvPr/>
        </p:nvSpPr>
        <p:spPr>
          <a:xfrm>
            <a:off x="6629400" y="4767263"/>
            <a:ext cx="2133600" cy="274637"/>
          </a:xfrm>
          <a:prstGeom prst="rect">
            <a:avLst/>
          </a:prstGeom>
        </p:spPr>
        <p:txBody>
          <a:bodyPr anchor="ctr"/>
          <a:lstStyle>
            <a:defPPr>
              <a:defRPr lang="en-US"/>
            </a:defPPr>
            <a:lvl1pPr marL="0" algn="r" defTabSz="457200" rtl="0" eaLnBrk="1" latinLnBrk="0" hangingPunct="1">
              <a:defRPr sz="900" kern="1200">
                <a:solidFill>
                  <a:schemeClr val="tx1"/>
                </a:solidFill>
                <a:latin typeface="Tw Cen MT"/>
                <a:ea typeface="+mn-ea"/>
                <a:cs typeface="Tw Cen M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lang="en-US" dirty="0"/>
              <a:t>Page </a:t>
            </a:r>
            <a:fld id="{17B45C2B-5911-204A-99D5-05E77B133151}" type="slidenum">
              <a:rPr lang="en-US" smtClean="0"/>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Lst>
  <p:hf sldNum="0" hdr="0" ftr="0" dt="0"/>
  <p:txStyles>
    <p:titleStyle>
      <a:lvl1pPr algn="l" defTabSz="457200" rtl="0" eaLnBrk="1" fontAlgn="base" hangingPunct="1">
        <a:spcBef>
          <a:spcPct val="0"/>
        </a:spcBef>
        <a:spcAft>
          <a:spcPct val="0"/>
        </a:spcAft>
        <a:defRPr sz="2400" b="1" kern="1200">
          <a:solidFill>
            <a:srgbClr val="E64626"/>
          </a:solidFill>
          <a:latin typeface="Tw Cen MT"/>
          <a:ea typeface="MS PGothic" charset="0"/>
          <a:cs typeface="Tw Cen MT"/>
        </a:defRPr>
      </a:lvl1pPr>
      <a:lvl2pPr algn="l" defTabSz="457200" rtl="0" eaLnBrk="1" fontAlgn="base" hangingPunct="1">
        <a:spcBef>
          <a:spcPct val="0"/>
        </a:spcBef>
        <a:spcAft>
          <a:spcPct val="0"/>
        </a:spcAft>
        <a:defRPr sz="2400" b="1">
          <a:solidFill>
            <a:schemeClr val="accent1"/>
          </a:solidFill>
          <a:latin typeface="Tw Cen MT" charset="0"/>
          <a:ea typeface="MS PGothic" charset="0"/>
        </a:defRPr>
      </a:lvl2pPr>
      <a:lvl3pPr algn="l" defTabSz="457200" rtl="0" eaLnBrk="1" fontAlgn="base" hangingPunct="1">
        <a:spcBef>
          <a:spcPct val="0"/>
        </a:spcBef>
        <a:spcAft>
          <a:spcPct val="0"/>
        </a:spcAft>
        <a:defRPr sz="2400" b="1">
          <a:solidFill>
            <a:schemeClr val="accent1"/>
          </a:solidFill>
          <a:latin typeface="Tw Cen MT" charset="0"/>
          <a:ea typeface="MS PGothic" charset="0"/>
        </a:defRPr>
      </a:lvl3pPr>
      <a:lvl4pPr algn="l" defTabSz="457200" rtl="0" eaLnBrk="1" fontAlgn="base" hangingPunct="1">
        <a:spcBef>
          <a:spcPct val="0"/>
        </a:spcBef>
        <a:spcAft>
          <a:spcPct val="0"/>
        </a:spcAft>
        <a:defRPr sz="2400" b="1">
          <a:solidFill>
            <a:schemeClr val="accent1"/>
          </a:solidFill>
          <a:latin typeface="Tw Cen MT" charset="0"/>
          <a:ea typeface="MS PGothic" charset="0"/>
        </a:defRPr>
      </a:lvl4pPr>
      <a:lvl5pPr algn="l" defTabSz="457200" rtl="0" eaLnBrk="1" fontAlgn="base" hangingPunct="1">
        <a:spcBef>
          <a:spcPct val="0"/>
        </a:spcBef>
        <a:spcAft>
          <a:spcPct val="0"/>
        </a:spcAft>
        <a:defRPr sz="2400" b="1">
          <a:solidFill>
            <a:schemeClr val="accent1"/>
          </a:solidFill>
          <a:latin typeface="Tw Cen MT" charset="0"/>
          <a:ea typeface="MS PGothic" charset="0"/>
        </a:defRPr>
      </a:lvl5pPr>
      <a:lvl6pPr marL="457200" algn="l" defTabSz="457200" rtl="0" eaLnBrk="1" fontAlgn="base" hangingPunct="1">
        <a:spcBef>
          <a:spcPct val="0"/>
        </a:spcBef>
        <a:spcAft>
          <a:spcPct val="0"/>
        </a:spcAft>
        <a:defRPr sz="2400" b="1">
          <a:solidFill>
            <a:schemeClr val="accent1"/>
          </a:solidFill>
          <a:latin typeface="Tw Cen MT" charset="0"/>
          <a:ea typeface="MS PGothic" charset="0"/>
        </a:defRPr>
      </a:lvl6pPr>
      <a:lvl7pPr marL="914400" algn="l" defTabSz="457200" rtl="0" eaLnBrk="1" fontAlgn="base" hangingPunct="1">
        <a:spcBef>
          <a:spcPct val="0"/>
        </a:spcBef>
        <a:spcAft>
          <a:spcPct val="0"/>
        </a:spcAft>
        <a:defRPr sz="2400" b="1">
          <a:solidFill>
            <a:schemeClr val="accent1"/>
          </a:solidFill>
          <a:latin typeface="Tw Cen MT" charset="0"/>
          <a:ea typeface="MS PGothic" charset="0"/>
        </a:defRPr>
      </a:lvl7pPr>
      <a:lvl8pPr marL="1371600" algn="l" defTabSz="457200" rtl="0" eaLnBrk="1" fontAlgn="base" hangingPunct="1">
        <a:spcBef>
          <a:spcPct val="0"/>
        </a:spcBef>
        <a:spcAft>
          <a:spcPct val="0"/>
        </a:spcAft>
        <a:defRPr sz="2400" b="1">
          <a:solidFill>
            <a:schemeClr val="accent1"/>
          </a:solidFill>
          <a:latin typeface="Tw Cen MT" charset="0"/>
          <a:ea typeface="MS PGothic" charset="0"/>
        </a:defRPr>
      </a:lvl8pPr>
      <a:lvl9pPr marL="1828800" algn="l" defTabSz="457200" rtl="0" eaLnBrk="1" fontAlgn="base" hangingPunct="1">
        <a:spcBef>
          <a:spcPct val="0"/>
        </a:spcBef>
        <a:spcAft>
          <a:spcPct val="0"/>
        </a:spcAft>
        <a:defRPr sz="2400" b="1">
          <a:solidFill>
            <a:schemeClr val="accent1"/>
          </a:solidFill>
          <a:latin typeface="Tw Cen MT" charset="0"/>
          <a:ea typeface="MS PGothic" charset="0"/>
        </a:defRPr>
      </a:lvl9pPr>
    </p:titleStyle>
    <p:bodyStyle>
      <a:lvl1pPr marL="342900" indent="-342900" algn="l" defTabSz="457200" rtl="0" eaLnBrk="1" fontAlgn="base" hangingPunct="1">
        <a:spcBef>
          <a:spcPct val="20000"/>
        </a:spcBef>
        <a:spcAft>
          <a:spcPct val="0"/>
        </a:spcAft>
        <a:buFont typeface="Lucida Grande" panose="020B0600040502020204" charset="0"/>
        <a:buChar char="–"/>
        <a:defRPr sz="2000" kern="1200">
          <a:solidFill>
            <a:schemeClr val="tx1"/>
          </a:solidFill>
          <a:latin typeface="Tw Cen MT"/>
          <a:ea typeface="MS PGothic" charset="0"/>
          <a:cs typeface="Tw Cen MT"/>
        </a:defRPr>
      </a:lvl1pPr>
      <a:lvl2pPr marL="742950" indent="-285750" algn="l" defTabSz="457200" rtl="0" eaLnBrk="1" fontAlgn="base" hangingPunct="1">
        <a:spcBef>
          <a:spcPct val="20000"/>
        </a:spcBef>
        <a:spcAft>
          <a:spcPct val="0"/>
        </a:spcAft>
        <a:buFont typeface="Arial" panose="020B0604020202090204" pitchFamily="34" charset="0"/>
        <a:buChar char="–"/>
        <a:defRPr sz="2000" kern="1200">
          <a:solidFill>
            <a:schemeClr val="tx1"/>
          </a:solidFill>
          <a:latin typeface="Tw Cen MT"/>
          <a:ea typeface="MS PGothic" charset="0"/>
          <a:cs typeface="Tw Cen MT"/>
        </a:defRPr>
      </a:lvl2pPr>
      <a:lvl3pPr marL="1143000" indent="-228600" algn="l" defTabSz="457200" rtl="0" eaLnBrk="1" fontAlgn="base" hangingPunct="1">
        <a:spcBef>
          <a:spcPct val="20000"/>
        </a:spcBef>
        <a:spcAft>
          <a:spcPct val="0"/>
        </a:spcAft>
        <a:buFont typeface="Arial" panose="020B0604020202090204" pitchFamily="34" charset="0"/>
        <a:buChar char="•"/>
        <a:defRPr sz="2000" kern="1200">
          <a:solidFill>
            <a:schemeClr val="tx1"/>
          </a:solidFill>
          <a:latin typeface="Tw Cen MT"/>
          <a:ea typeface="MS PGothic" charset="0"/>
          <a:cs typeface="Tw Cen MT"/>
        </a:defRPr>
      </a:lvl3pPr>
      <a:lvl4pPr marL="1600200" indent="-228600" algn="l" defTabSz="457200" rtl="0" eaLnBrk="1" fontAlgn="base" hangingPunct="1">
        <a:spcBef>
          <a:spcPct val="20000"/>
        </a:spcBef>
        <a:spcAft>
          <a:spcPct val="0"/>
        </a:spcAft>
        <a:buFont typeface="Arial" panose="020B0604020202090204" pitchFamily="34" charset="0"/>
        <a:buChar char="–"/>
        <a:defRPr sz="2000" kern="1200">
          <a:solidFill>
            <a:schemeClr val="tx1"/>
          </a:solidFill>
          <a:latin typeface="Tw Cen MT"/>
          <a:ea typeface="MS PGothic" charset="0"/>
          <a:cs typeface="Tw Cen MT"/>
        </a:defRPr>
      </a:lvl4pPr>
      <a:lvl5pPr marL="2057400" indent="-228600" algn="l" defTabSz="457200" rtl="0" eaLnBrk="1" fontAlgn="base" hangingPunct="1">
        <a:spcBef>
          <a:spcPct val="20000"/>
        </a:spcBef>
        <a:spcAft>
          <a:spcPct val="0"/>
        </a:spcAft>
        <a:buFont typeface="Arial" panose="020B0604020202090204" pitchFamily="34" charset="0"/>
        <a:buChar char="»"/>
        <a:defRPr sz="2000" kern="1200">
          <a:solidFill>
            <a:schemeClr val="tx1"/>
          </a:solidFill>
          <a:latin typeface="Tw Cen MT"/>
          <a:ea typeface="MS PGothic" charset="0"/>
          <a:cs typeface="Tw Cen MT"/>
        </a:defRPr>
      </a:lvl5pPr>
      <a:lvl6pPr marL="2514600" indent="-228600" algn="l" defTabSz="457200" rtl="0" eaLnBrk="1" latinLnBrk="0" hangingPunct="1">
        <a:spcBef>
          <a:spcPct val="20000"/>
        </a:spcBef>
        <a:buFont typeface="Arial" panose="020B060402020209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9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9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90204"/>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1.xml"/><Relationship Id="rId1" Type="http://schemas.openxmlformats.org/officeDocument/2006/relationships/vmlDrawing" Target="../drawings/vmlDrawing1.vml"/><Relationship Id="rId5" Type="http://schemas.openxmlformats.org/officeDocument/2006/relationships/image" Target="../media/image11.wmf"/><Relationship Id="rId4" Type="http://schemas.openxmlformats.org/officeDocument/2006/relationships/oleObject" Target="../embeddings/oleObject1.bin"/></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0.xml"/><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1.xml"/><Relationship Id="rId1" Type="http://schemas.openxmlformats.org/officeDocument/2006/relationships/vmlDrawing" Target="../drawings/vmlDrawing2.vml"/><Relationship Id="rId5" Type="http://schemas.openxmlformats.org/officeDocument/2006/relationships/image" Target="../media/image15.wmf"/><Relationship Id="rId4" Type="http://schemas.openxmlformats.org/officeDocument/2006/relationships/oleObject" Target="../embeddings/oleObject2.bin"/></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1.xml"/><Relationship Id="rId1" Type="http://schemas.openxmlformats.org/officeDocument/2006/relationships/vmlDrawing" Target="../drawings/vmlDrawing3.vml"/><Relationship Id="rId6" Type="http://schemas.openxmlformats.org/officeDocument/2006/relationships/image" Target="../media/image20.png"/><Relationship Id="rId5" Type="http://schemas.openxmlformats.org/officeDocument/2006/relationships/image" Target="../media/image19.wmf"/><Relationship Id="rId4" Type="http://schemas.openxmlformats.org/officeDocument/2006/relationships/oleObject" Target="../embeddings/oleObject3.bin"/></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7.xml"/></Relationships>
</file>

<file path=ppt/slides/_rels/slide26.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1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1.xml"/><Relationship Id="rId1" Type="http://schemas.openxmlformats.org/officeDocument/2006/relationships/vmlDrawing" Target="../drawings/vmlDrawing4.vml"/><Relationship Id="rId5" Type="http://schemas.openxmlformats.org/officeDocument/2006/relationships/image" Target="../media/image25.wmf"/><Relationship Id="rId4" Type="http://schemas.openxmlformats.org/officeDocument/2006/relationships/oleObject" Target="../embeddings/oleObject4.bin"/></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7.xml"/><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4455994" y="-2373"/>
            <a:ext cx="4688006" cy="5145873"/>
          </a:xfrm>
          <a:prstGeom prst="rect">
            <a:avLst/>
          </a:prstGeom>
        </p:spPr>
      </p:pic>
      <p:sp>
        <p:nvSpPr>
          <p:cNvPr id="7" name="Title 1"/>
          <p:cNvSpPr>
            <a:spLocks noGrp="1"/>
          </p:cNvSpPr>
          <p:nvPr>
            <p:ph type="title"/>
          </p:nvPr>
        </p:nvSpPr>
        <p:spPr>
          <a:xfrm>
            <a:off x="382588" y="1014413"/>
            <a:ext cx="3948112" cy="333375"/>
          </a:xfrm>
        </p:spPr>
        <p:txBody>
          <a:bodyPr rtlCol="0">
            <a:noAutofit/>
          </a:bodyPr>
          <a:lstStyle/>
          <a:p>
            <a:pPr fontAlgn="auto">
              <a:spcAft>
                <a:spcPts val="0"/>
              </a:spcAft>
              <a:defRPr/>
            </a:pPr>
            <a:r>
              <a:rPr lang="en-US" sz="2400" dirty="0">
                <a:latin typeface="Tw Cen MT" charset="0"/>
              </a:rPr>
              <a:t>QBUS3350: Project Planning and Management</a:t>
            </a:r>
            <a:endParaRPr lang="en-US" sz="2400" dirty="0">
              <a:ea typeface="+mj-ea"/>
            </a:endParaRPr>
          </a:p>
        </p:txBody>
      </p:sp>
      <p:sp>
        <p:nvSpPr>
          <p:cNvPr id="8" name="Text Placeholder 2"/>
          <p:cNvSpPr>
            <a:spLocks noGrp="1"/>
          </p:cNvSpPr>
          <p:nvPr>
            <p:ph type="body" sz="quarter" idx="11"/>
          </p:nvPr>
        </p:nvSpPr>
        <p:spPr>
          <a:xfrm>
            <a:off x="366713" y="2520950"/>
            <a:ext cx="3963987" cy="639763"/>
          </a:xfrm>
        </p:spPr>
        <p:txBody>
          <a:bodyPr rtlCol="0">
            <a:normAutofit lnSpcReduction="10000"/>
          </a:bodyPr>
          <a:lstStyle/>
          <a:p>
            <a:pPr eaLnBrk="1" fontAlgn="auto" hangingPunct="1">
              <a:spcAft>
                <a:spcPts val="0"/>
              </a:spcAft>
              <a:buFont typeface="Lucida Grande" panose="020B0600040502020204"/>
              <a:buNone/>
              <a:defRPr/>
            </a:pPr>
            <a:r>
              <a:rPr lang="en-US" b="1" dirty="0">
                <a:ea typeface="+mn-ea"/>
              </a:rPr>
              <a:t>Taught by</a:t>
            </a:r>
            <a:endParaRPr lang="en-US" dirty="0">
              <a:ea typeface="+mn-ea"/>
            </a:endParaRPr>
          </a:p>
          <a:p>
            <a:pPr eaLnBrk="1" fontAlgn="auto" hangingPunct="1">
              <a:spcAft>
                <a:spcPts val="0"/>
              </a:spcAft>
              <a:buFont typeface="Lucida Grande" panose="020B0600040502020204"/>
              <a:buNone/>
              <a:defRPr/>
            </a:pPr>
            <a:r>
              <a:rPr lang="en-US" dirty="0">
                <a:ea typeface="+mn-ea"/>
              </a:rPr>
              <a:t>Dr. Erick Li</a:t>
            </a:r>
          </a:p>
          <a:p>
            <a:pPr eaLnBrk="1" fontAlgn="auto" hangingPunct="1">
              <a:spcAft>
                <a:spcPts val="0"/>
              </a:spcAft>
              <a:buFont typeface="Lucida Grande" panose="020B0600040502020204"/>
              <a:buNone/>
              <a:defRPr/>
            </a:pPr>
            <a:r>
              <a:rPr lang="en-US" dirty="0">
                <a:ea typeface="+mn-ea"/>
              </a:rPr>
              <a:t>Discipline of Business Analytics</a:t>
            </a:r>
          </a:p>
        </p:txBody>
      </p:sp>
      <p:sp>
        <p:nvSpPr>
          <p:cNvPr id="9" name="Text Placeholder 4"/>
          <p:cNvSpPr>
            <a:spLocks noGrp="1"/>
          </p:cNvSpPr>
          <p:nvPr>
            <p:ph type="body" sz="quarter" idx="13"/>
          </p:nvPr>
        </p:nvSpPr>
        <p:spPr>
          <a:xfrm>
            <a:off x="382588" y="1800225"/>
            <a:ext cx="3948112" cy="639763"/>
          </a:xfrm>
        </p:spPr>
        <p:txBody>
          <a:bodyPr/>
          <a:lstStyle/>
          <a:p>
            <a:pPr eaLnBrk="1" hangingPunct="1"/>
            <a:r>
              <a:rPr lang="en-US">
                <a:latin typeface="Tw Cen MT" charset="0"/>
              </a:rPr>
              <a:t>Project </a:t>
            </a:r>
            <a:r>
              <a:rPr lang="en-US" dirty="0">
                <a:latin typeface="Tw Cen MT" charset="0"/>
              </a:rPr>
              <a:t>Selection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7" name="Rectangle 2"/>
          <p:cNvSpPr>
            <a:spLocks noGrp="1" noChangeArrowheads="1"/>
          </p:cNvSpPr>
          <p:nvPr>
            <p:ph type="title"/>
          </p:nvPr>
        </p:nvSpPr>
        <p:spPr/>
        <p:txBody>
          <a:bodyPr/>
          <a:lstStyle/>
          <a:p>
            <a:pPr eaLnBrk="1" hangingPunct="1">
              <a:defRPr/>
            </a:pPr>
            <a:r>
              <a:rPr lang="en-US" dirty="0">
                <a:ea typeface="+mj-ea"/>
              </a:rPr>
              <a:t>Simplified Scoring Models</a:t>
            </a:r>
          </a:p>
        </p:txBody>
      </p:sp>
      <p:sp>
        <p:nvSpPr>
          <p:cNvPr id="1028" name="Rectangle 3"/>
          <p:cNvSpPr>
            <a:spLocks noGrp="1" noChangeArrowheads="1"/>
          </p:cNvSpPr>
          <p:nvPr>
            <p:ph type="body" idx="1"/>
          </p:nvPr>
        </p:nvSpPr>
        <p:spPr>
          <a:xfrm>
            <a:off x="603380" y="796212"/>
            <a:ext cx="6883270" cy="4074635"/>
          </a:xfrm>
        </p:spPr>
        <p:txBody>
          <a:bodyPr/>
          <a:lstStyle/>
          <a:p>
            <a:pPr eaLnBrk="1" hangingPunct="1">
              <a:buFontTx/>
              <a:buNone/>
            </a:pPr>
            <a:r>
              <a:rPr lang="en-US" altLang="en-US" sz="2100"/>
              <a:t>Each project receives a score that is the weighted sum of its grade on a list of criteria. Scoring models require:</a:t>
            </a:r>
          </a:p>
          <a:p>
            <a:pPr lvl="1" eaLnBrk="1" hangingPunct="1">
              <a:lnSpc>
                <a:spcPct val="100000"/>
              </a:lnSpc>
              <a:buSzPct val="150000"/>
            </a:pPr>
            <a:r>
              <a:rPr lang="en-US" altLang="en-US" sz="2100"/>
              <a:t>agreement on </a:t>
            </a:r>
            <a:r>
              <a:rPr lang="en-US" altLang="en-US" sz="2100" b="1" i="1">
                <a:solidFill>
                  <a:schemeClr val="accent1"/>
                </a:solidFill>
              </a:rPr>
              <a:t>criteria</a:t>
            </a:r>
          </a:p>
          <a:p>
            <a:pPr lvl="1" eaLnBrk="1" hangingPunct="1">
              <a:lnSpc>
                <a:spcPct val="100000"/>
              </a:lnSpc>
              <a:buSzPct val="150000"/>
            </a:pPr>
            <a:r>
              <a:rPr lang="en-US" altLang="en-US" sz="2100"/>
              <a:t>agreement on </a:t>
            </a:r>
            <a:r>
              <a:rPr lang="en-US" altLang="en-US" sz="2100" b="1" i="1">
                <a:solidFill>
                  <a:schemeClr val="accent1"/>
                </a:solidFill>
              </a:rPr>
              <a:t>weights</a:t>
            </a:r>
            <a:r>
              <a:rPr lang="en-US" altLang="en-US" sz="2100">
                <a:solidFill>
                  <a:srgbClr val="FF0000"/>
                </a:solidFill>
              </a:rPr>
              <a:t> </a:t>
            </a:r>
            <a:r>
              <a:rPr lang="en-US" altLang="en-US" sz="2100"/>
              <a:t>for criteria</a:t>
            </a:r>
          </a:p>
          <a:p>
            <a:pPr lvl="1" eaLnBrk="1" hangingPunct="1">
              <a:lnSpc>
                <a:spcPct val="100000"/>
              </a:lnSpc>
              <a:buSzPct val="150000"/>
            </a:pPr>
            <a:r>
              <a:rPr lang="en-US" altLang="en-US" sz="2100"/>
              <a:t>a </a:t>
            </a:r>
            <a:r>
              <a:rPr lang="en-US" altLang="en-US" sz="2100" b="1" i="1">
                <a:solidFill>
                  <a:schemeClr val="accent1"/>
                </a:solidFill>
              </a:rPr>
              <a:t>score </a:t>
            </a:r>
            <a:r>
              <a:rPr lang="en-US" altLang="en-US" sz="2100"/>
              <a:t>assigned for each criteria</a:t>
            </a:r>
          </a:p>
          <a:p>
            <a:pPr eaLnBrk="1" hangingPunct="1">
              <a:buFontTx/>
              <a:buNone/>
            </a:pPr>
            <a:endParaRPr lang="en-US" altLang="en-US" i="1"/>
          </a:p>
          <a:p>
            <a:pPr eaLnBrk="1" hangingPunct="1">
              <a:buFontTx/>
              <a:buNone/>
            </a:pPr>
            <a:endParaRPr lang="en-US" altLang="en-US" i="1"/>
          </a:p>
          <a:p>
            <a:pPr eaLnBrk="1" hangingPunct="1">
              <a:buFontTx/>
              <a:buNone/>
            </a:pPr>
            <a:r>
              <a:rPr lang="en-US" altLang="en-US" sz="2100" b="1" i="1">
                <a:solidFill>
                  <a:schemeClr val="accent1"/>
                </a:solidFill>
              </a:rPr>
              <a:t>Relative scores can be misleading!</a:t>
            </a:r>
          </a:p>
          <a:p>
            <a:pPr eaLnBrk="1" hangingPunct="1"/>
            <a:endParaRPr lang="en-US" altLang="en-US" i="1">
              <a:solidFill>
                <a:srgbClr val="FF0000"/>
              </a:solidFill>
            </a:endParaRPr>
          </a:p>
        </p:txBody>
      </p:sp>
      <p:graphicFrame>
        <p:nvGraphicFramePr>
          <p:cNvPr id="1026" name="Object 12"/>
          <p:cNvGraphicFramePr>
            <a:graphicFrameLocks noChangeAspect="1"/>
          </p:cNvGraphicFramePr>
          <p:nvPr/>
        </p:nvGraphicFramePr>
        <p:xfrm>
          <a:off x="2540794" y="3651647"/>
          <a:ext cx="4062413" cy="589359"/>
        </p:xfrm>
        <a:graphic>
          <a:graphicData uri="http://schemas.openxmlformats.org/presentationml/2006/ole">
            <mc:AlternateContent xmlns:mc="http://schemas.openxmlformats.org/markup-compatibility/2006">
              <mc:Choice xmlns:v="urn:schemas-microsoft-com:vml" Requires="v">
                <p:oleObj spid="_x0000_s2084" name="Equation" r:id="rId4" imgW="1752600" imgH="254000" progId="">
                  <p:embed/>
                </p:oleObj>
              </mc:Choice>
              <mc:Fallback>
                <p:oleObj name="Equation" r:id="rId4" imgW="1752600" imgH="254000" progId="">
                  <p:embed/>
                  <p:pic>
                    <p:nvPicPr>
                      <p:cNvPr id="0" name="图片 207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40794" y="3651647"/>
                        <a:ext cx="4062413" cy="589359"/>
                      </a:xfrm>
                      <a:prstGeom prst="rect">
                        <a:avLst/>
                      </a:prstGeom>
                      <a:solidFill>
                        <a:srgbClr val="06995A"/>
                      </a:solidFill>
                      <a:ln w="9525">
                        <a:solidFill>
                          <a:schemeClr val="accent1"/>
                        </a:solidFill>
                        <a:miter lim="800000"/>
                        <a:headEnd/>
                        <a:tailEnd/>
                      </a:ln>
                    </p:spPr>
                  </p:pic>
                </p:oleObj>
              </mc:Fallback>
            </mc:AlternateContent>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46112" y="359533"/>
            <a:ext cx="8463776" cy="857250"/>
          </a:xfrm>
        </p:spPr>
        <p:txBody>
          <a:bodyPr/>
          <a:lstStyle/>
          <a:p>
            <a:r>
              <a:rPr kumimoji="1" lang="en-US" altLang="zh-CN" dirty="0"/>
              <a:t>Why relative scores can be misleading?</a:t>
            </a:r>
            <a:br>
              <a:rPr kumimoji="1" lang="en-US" altLang="zh-CN" dirty="0"/>
            </a:br>
            <a:r>
              <a:rPr kumimoji="1" lang="en-US" altLang="zh-CN" dirty="0"/>
              <a:t>Because the difference in the score may not have equal distance </a:t>
            </a:r>
            <a:endParaRPr kumimoji="1" lang="zh-CN" altLang="en-US" dirty="0"/>
          </a:p>
        </p:txBody>
      </p:sp>
      <p:pic>
        <p:nvPicPr>
          <p:cNvPr id="4" name="图片 3" descr="手机屏幕截图&#10;&#10;描述已自动生成"/>
          <p:cNvPicPr>
            <a:picLocks noChangeAspect="1"/>
          </p:cNvPicPr>
          <p:nvPr/>
        </p:nvPicPr>
        <p:blipFill>
          <a:blip r:embed="rId2"/>
          <a:stretch>
            <a:fillRect/>
          </a:stretch>
        </p:blipFill>
        <p:spPr>
          <a:xfrm>
            <a:off x="246112" y="1782967"/>
            <a:ext cx="4442976" cy="2632095"/>
          </a:xfrm>
          <a:prstGeom prst="rect">
            <a:avLst/>
          </a:prstGeom>
        </p:spPr>
      </p:pic>
      <p:pic>
        <p:nvPicPr>
          <p:cNvPr id="7" name="图片 6" descr="手机屏幕截图&#10;&#10;描述已自动生成"/>
          <p:cNvPicPr>
            <a:picLocks noChangeAspect="1"/>
          </p:cNvPicPr>
          <p:nvPr/>
        </p:nvPicPr>
        <p:blipFill>
          <a:blip r:embed="rId3"/>
          <a:stretch>
            <a:fillRect/>
          </a:stretch>
        </p:blipFill>
        <p:spPr>
          <a:xfrm>
            <a:off x="4689088" y="1842688"/>
            <a:ext cx="4442976" cy="2512654"/>
          </a:xfrm>
          <a:prstGeom prst="rect">
            <a:avLst/>
          </a:prstGeom>
        </p:spPr>
      </p:pic>
      <p:sp>
        <p:nvSpPr>
          <p:cNvPr id="8" name="文本框 7"/>
          <p:cNvSpPr txBox="1"/>
          <p:nvPr/>
        </p:nvSpPr>
        <p:spPr>
          <a:xfrm>
            <a:off x="246112" y="1347751"/>
            <a:ext cx="4343400" cy="338554"/>
          </a:xfrm>
          <a:prstGeom prst="rect">
            <a:avLst/>
          </a:prstGeom>
          <a:noFill/>
        </p:spPr>
        <p:txBody>
          <a:bodyPr wrap="square" rtlCol="0">
            <a:spAutoFit/>
          </a:bodyPr>
          <a:lstStyle/>
          <a:p>
            <a:r>
              <a:rPr kumimoji="1" lang="en-US" altLang="zh-CN" sz="1600" dirty="0"/>
              <a:t>Example:</a:t>
            </a:r>
            <a:endParaRPr kumimoji="1" lang="zh-CN" altLang="en-US" sz="16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2"/>
          <p:cNvSpPr>
            <a:spLocks noGrp="1" noChangeArrowheads="1"/>
          </p:cNvSpPr>
          <p:nvPr>
            <p:ph type="title"/>
          </p:nvPr>
        </p:nvSpPr>
        <p:spPr/>
        <p:txBody>
          <a:bodyPr/>
          <a:lstStyle/>
          <a:p>
            <a:pPr eaLnBrk="1" hangingPunct="1">
              <a:defRPr/>
            </a:pPr>
            <a:r>
              <a:rPr lang="en-US" dirty="0">
                <a:ea typeface="+mj-ea"/>
              </a:rPr>
              <a:t>Analytic Hierarchy Process</a:t>
            </a:r>
            <a:br>
              <a:rPr lang="en-US" dirty="0">
                <a:ea typeface="+mj-ea"/>
              </a:rPr>
            </a:br>
            <a:endParaRPr lang="en-US" dirty="0">
              <a:ea typeface="+mj-ea"/>
            </a:endParaRPr>
          </a:p>
        </p:txBody>
      </p:sp>
      <p:sp>
        <p:nvSpPr>
          <p:cNvPr id="25603" name="Rectangle 3"/>
          <p:cNvSpPr>
            <a:spLocks noGrp="1" noChangeArrowheads="1"/>
          </p:cNvSpPr>
          <p:nvPr>
            <p:ph type="body" idx="1"/>
          </p:nvPr>
        </p:nvSpPr>
        <p:spPr>
          <a:xfrm>
            <a:off x="572278" y="839755"/>
            <a:ext cx="7247747" cy="3791777"/>
          </a:xfrm>
        </p:spPr>
        <p:txBody>
          <a:bodyPr/>
          <a:lstStyle/>
          <a:p>
            <a:pPr marL="400050" indent="-400050">
              <a:lnSpc>
                <a:spcPct val="100000"/>
              </a:lnSpc>
              <a:spcBef>
                <a:spcPct val="0"/>
              </a:spcBef>
              <a:buNone/>
            </a:pPr>
            <a:r>
              <a:rPr lang="en-US" altLang="en-US" sz="2100" dirty="0"/>
              <a:t>The AHP is a four step process:</a:t>
            </a:r>
          </a:p>
          <a:p>
            <a:pPr marL="400050" indent="-400050">
              <a:lnSpc>
                <a:spcPct val="100000"/>
              </a:lnSpc>
              <a:spcBef>
                <a:spcPct val="0"/>
              </a:spcBef>
              <a:buFontTx/>
              <a:buAutoNum type="arabicPeriod"/>
            </a:pPr>
            <a:r>
              <a:rPr lang="en-US" altLang="en-US" sz="2100" dirty="0"/>
              <a:t>Construct a hierarchy of </a:t>
            </a:r>
            <a:r>
              <a:rPr lang="en-US" altLang="en-US" sz="2100" b="1" i="1" dirty="0">
                <a:solidFill>
                  <a:schemeClr val="accent1"/>
                </a:solidFill>
              </a:rPr>
              <a:t>criteria and </a:t>
            </a:r>
            <a:r>
              <a:rPr lang="en-US" altLang="en-US" sz="2100" b="1" i="1" dirty="0" err="1">
                <a:solidFill>
                  <a:schemeClr val="accent1"/>
                </a:solidFill>
              </a:rPr>
              <a:t>subcriteria</a:t>
            </a:r>
            <a:r>
              <a:rPr lang="en-US" altLang="en-US" sz="2100" dirty="0"/>
              <a:t>.</a:t>
            </a:r>
            <a:endParaRPr lang="en-US" altLang="en-US" sz="2100" b="1" i="1" dirty="0">
              <a:solidFill>
                <a:schemeClr val="accent1"/>
              </a:solidFill>
            </a:endParaRPr>
          </a:p>
          <a:p>
            <a:pPr marL="400050" indent="-400050">
              <a:lnSpc>
                <a:spcPct val="100000"/>
              </a:lnSpc>
              <a:spcBef>
                <a:spcPct val="0"/>
              </a:spcBef>
              <a:buFontTx/>
              <a:buAutoNum type="arabicPeriod"/>
            </a:pPr>
            <a:r>
              <a:rPr lang="en-US" altLang="en-US" sz="2100" b="1" i="1" dirty="0">
                <a:solidFill>
                  <a:schemeClr val="accent1"/>
                </a:solidFill>
              </a:rPr>
              <a:t>  Allocate weights</a:t>
            </a:r>
            <a:r>
              <a:rPr lang="en-US" altLang="en-US" sz="2100" b="1" dirty="0">
                <a:solidFill>
                  <a:schemeClr val="accent1"/>
                </a:solidFill>
              </a:rPr>
              <a:t> </a:t>
            </a:r>
            <a:r>
              <a:rPr lang="en-US" altLang="en-US" sz="2100" dirty="0"/>
              <a:t>to criteria.</a:t>
            </a:r>
          </a:p>
          <a:p>
            <a:pPr marL="400050" indent="-400050">
              <a:lnSpc>
                <a:spcPct val="100000"/>
              </a:lnSpc>
              <a:spcBef>
                <a:spcPct val="0"/>
              </a:spcBef>
              <a:buFontTx/>
              <a:buAutoNum type="arabicPeriod"/>
            </a:pPr>
            <a:r>
              <a:rPr lang="en-US" altLang="en-US" sz="2100" dirty="0"/>
              <a:t>Assign </a:t>
            </a:r>
            <a:r>
              <a:rPr lang="en-US" altLang="en-US" sz="2100" b="1" i="1" dirty="0">
                <a:solidFill>
                  <a:schemeClr val="accent1"/>
                </a:solidFill>
              </a:rPr>
              <a:t>numerical values</a:t>
            </a:r>
            <a:r>
              <a:rPr lang="en-US" altLang="en-US" sz="2100" b="1" dirty="0">
                <a:solidFill>
                  <a:schemeClr val="accent1"/>
                </a:solidFill>
              </a:rPr>
              <a:t> </a:t>
            </a:r>
            <a:r>
              <a:rPr lang="en-US" altLang="en-US" sz="2100" dirty="0"/>
              <a:t>to evaluation dimensions.</a:t>
            </a:r>
          </a:p>
          <a:p>
            <a:pPr marL="400050" indent="-400050">
              <a:lnSpc>
                <a:spcPct val="100000"/>
              </a:lnSpc>
              <a:spcBef>
                <a:spcPct val="0"/>
              </a:spcBef>
              <a:buFontTx/>
              <a:buAutoNum type="arabicPeriod"/>
            </a:pPr>
            <a:r>
              <a:rPr lang="en-US" altLang="en-US" sz="2100" b="1" i="1" dirty="0">
                <a:solidFill>
                  <a:schemeClr val="accent1"/>
                </a:solidFill>
              </a:rPr>
              <a:t>  Determine scores </a:t>
            </a:r>
            <a:r>
              <a:rPr lang="en-US" altLang="en-US" sz="2100" dirty="0"/>
              <a:t>by summing the products of numeric evaluations and weights.</a:t>
            </a:r>
          </a:p>
          <a:p>
            <a:pPr marL="400050" indent="-400050">
              <a:buNone/>
            </a:pPr>
            <a:r>
              <a:rPr lang="en-US" altLang="en-US" sz="2100" i="1" dirty="0">
                <a:solidFill>
                  <a:srgbClr val="FF0000"/>
                </a:solidFill>
              </a:rPr>
              <a:t>	</a:t>
            </a:r>
            <a:r>
              <a:rPr lang="en-US" altLang="en-US" sz="2100" b="1" i="1" dirty="0">
                <a:solidFill>
                  <a:schemeClr val="accent1"/>
                </a:solidFill>
              </a:rPr>
              <a:t>Unlike the simple scoring model, these scores can be compared!</a:t>
            </a:r>
            <a:r>
              <a:rPr lang="en-US" altLang="en-US" b="1" i="1" dirty="0">
                <a:solidFill>
                  <a:schemeClr val="accent1"/>
                </a:solidFill>
              </a:rPr>
              <a:t>	</a:t>
            </a:r>
          </a:p>
          <a:p>
            <a:pPr marL="400050" indent="-400050">
              <a:buNone/>
            </a:pPr>
            <a:r>
              <a:rPr lang="en" altLang="zh-CN" b="1" dirty="0">
                <a:solidFill>
                  <a:srgbClr val="FF0000"/>
                </a:solidFill>
              </a:rPr>
              <a:t>Definition: </a:t>
            </a:r>
            <a:r>
              <a:rPr lang="en" altLang="zh-CN" dirty="0"/>
              <a:t>AHP allows weighting by main and sub criteria, this eliminates the double accounting of the grading model. Finally, AHP creates results that are easily comparable between projects as well as within cost and benefit analysis.</a:t>
            </a:r>
          </a:p>
          <a:p>
            <a:pPr marL="400050" indent="-400050">
              <a:buNone/>
            </a:pPr>
            <a:endParaRPr lang="en-US" altLang="en-US" i="1" dirty="0">
              <a:solidFill>
                <a:schemeClr val="accent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pPr eaLnBrk="1" hangingPunct="1">
              <a:defRPr/>
            </a:pPr>
            <a:r>
              <a:rPr lang="en-US" dirty="0">
                <a:ea typeface="+mj-ea"/>
              </a:rPr>
              <a:t>Sample AHP with Rankings for Salient Selection Criteria</a:t>
            </a:r>
            <a:br>
              <a:rPr lang="en-US" dirty="0">
                <a:ea typeface="+mj-ea"/>
              </a:rPr>
            </a:br>
            <a:r>
              <a:rPr lang="en-US" sz="1200" dirty="0">
                <a:ea typeface="+mj-ea"/>
              </a:rPr>
              <a:t>(Figure 3.1)</a:t>
            </a:r>
            <a:endParaRPr lang="en-US" dirty="0">
              <a:ea typeface="+mj-ea"/>
            </a:endParaRPr>
          </a:p>
        </p:txBody>
      </p:sp>
      <p:pic>
        <p:nvPicPr>
          <p:cNvPr id="26628"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43483" y="1144555"/>
            <a:ext cx="7076517" cy="3471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pPr eaLnBrk="1" hangingPunct="1">
              <a:defRPr/>
            </a:pPr>
            <a:r>
              <a:rPr lang="en-US" dirty="0">
                <a:ea typeface="+mj-ea"/>
              </a:rPr>
              <a:t>Sample AHP with Rankings for Salient Selection Criteria</a:t>
            </a:r>
            <a:br>
              <a:rPr lang="en-US" dirty="0">
                <a:ea typeface="+mj-ea"/>
              </a:rPr>
            </a:br>
            <a:r>
              <a:rPr lang="en-US" sz="1200" dirty="0">
                <a:ea typeface="+mj-ea"/>
              </a:rPr>
              <a:t>(Figure 3.3)</a:t>
            </a:r>
            <a:endParaRPr lang="en-US" dirty="0">
              <a:ea typeface="+mj-ea"/>
            </a:endParaRPr>
          </a:p>
        </p:txBody>
      </p:sp>
      <p:graphicFrame>
        <p:nvGraphicFramePr>
          <p:cNvPr id="2" name="Table 1"/>
          <p:cNvGraphicFramePr>
            <a:graphicFrameLocks noGrp="1"/>
          </p:cNvGraphicFramePr>
          <p:nvPr/>
        </p:nvGraphicFramePr>
        <p:xfrm>
          <a:off x="674914" y="1231559"/>
          <a:ext cx="7058072" cy="2922270"/>
        </p:xfrm>
        <a:graphic>
          <a:graphicData uri="http://schemas.openxmlformats.org/drawingml/2006/table">
            <a:tbl>
              <a:tblPr>
                <a:tableStyleId>{5C22544A-7EE6-4342-B048-85BDC9FD1C3A}</a:tableStyleId>
              </a:tblPr>
              <a:tblGrid>
                <a:gridCol w="620486">
                  <a:extLst>
                    <a:ext uri="{9D8B030D-6E8A-4147-A177-3AD203B41FA5}">
                      <a16:colId xmlns:a16="http://schemas.microsoft.com/office/drawing/2014/main" val="20000"/>
                    </a:ext>
                  </a:extLst>
                </a:gridCol>
                <a:gridCol w="925286">
                  <a:extLst>
                    <a:ext uri="{9D8B030D-6E8A-4147-A177-3AD203B41FA5}">
                      <a16:colId xmlns:a16="http://schemas.microsoft.com/office/drawing/2014/main" val="20001"/>
                    </a:ext>
                  </a:extLst>
                </a:gridCol>
                <a:gridCol w="936172">
                  <a:extLst>
                    <a:ext uri="{9D8B030D-6E8A-4147-A177-3AD203B41FA5}">
                      <a16:colId xmlns:a16="http://schemas.microsoft.com/office/drawing/2014/main" val="20002"/>
                    </a:ext>
                  </a:extLst>
                </a:gridCol>
                <a:gridCol w="881742">
                  <a:extLst>
                    <a:ext uri="{9D8B030D-6E8A-4147-A177-3AD203B41FA5}">
                      <a16:colId xmlns:a16="http://schemas.microsoft.com/office/drawing/2014/main" val="20003"/>
                    </a:ext>
                  </a:extLst>
                </a:gridCol>
                <a:gridCol w="772886">
                  <a:extLst>
                    <a:ext uri="{9D8B030D-6E8A-4147-A177-3AD203B41FA5}">
                      <a16:colId xmlns:a16="http://schemas.microsoft.com/office/drawing/2014/main" val="20004"/>
                    </a:ext>
                  </a:extLst>
                </a:gridCol>
                <a:gridCol w="312738">
                  <a:extLst>
                    <a:ext uri="{9D8B030D-6E8A-4147-A177-3AD203B41FA5}">
                      <a16:colId xmlns:a16="http://schemas.microsoft.com/office/drawing/2014/main" val="20005"/>
                    </a:ext>
                  </a:extLst>
                </a:gridCol>
                <a:gridCol w="565035">
                  <a:extLst>
                    <a:ext uri="{9D8B030D-6E8A-4147-A177-3AD203B41FA5}">
                      <a16:colId xmlns:a16="http://schemas.microsoft.com/office/drawing/2014/main" val="20006"/>
                    </a:ext>
                  </a:extLst>
                </a:gridCol>
                <a:gridCol w="765970">
                  <a:extLst>
                    <a:ext uri="{9D8B030D-6E8A-4147-A177-3AD203B41FA5}">
                      <a16:colId xmlns:a16="http://schemas.microsoft.com/office/drawing/2014/main" val="20007"/>
                    </a:ext>
                  </a:extLst>
                </a:gridCol>
                <a:gridCol w="870857">
                  <a:extLst>
                    <a:ext uri="{9D8B030D-6E8A-4147-A177-3AD203B41FA5}">
                      <a16:colId xmlns:a16="http://schemas.microsoft.com/office/drawing/2014/main" val="20008"/>
                    </a:ext>
                  </a:extLst>
                </a:gridCol>
                <a:gridCol w="406900">
                  <a:extLst>
                    <a:ext uri="{9D8B030D-6E8A-4147-A177-3AD203B41FA5}">
                      <a16:colId xmlns:a16="http://schemas.microsoft.com/office/drawing/2014/main" val="20009"/>
                    </a:ext>
                  </a:extLst>
                </a:gridCol>
              </a:tblGrid>
              <a:tr h="190500">
                <a:tc>
                  <a:txBody>
                    <a:bodyPr/>
                    <a:lstStyle/>
                    <a:p>
                      <a:pPr algn="l" fontAlgn="b"/>
                      <a:endParaRPr lang="en-AU"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AU"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AU"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AU" sz="1100" b="0" i="0" u="none" strike="noStrike">
                        <a:solidFill>
                          <a:srgbClr val="000000"/>
                        </a:solidFill>
                        <a:effectLst/>
                        <a:latin typeface="Calibri" panose="020F0502020204030204" pitchFamily="34" charset="0"/>
                      </a:endParaRPr>
                    </a:p>
                  </a:txBody>
                  <a:tcPr marL="9525" marR="9525" marT="9525" marB="0" anchor="b"/>
                </a:tc>
                <a:tc gridSpan="2">
                  <a:txBody>
                    <a:bodyPr/>
                    <a:lstStyle/>
                    <a:p>
                      <a:pPr algn="l" fontAlgn="b"/>
                      <a:endParaRPr lang="en-AU" sz="1100" b="0" i="0" u="none" strike="noStrike">
                        <a:solidFill>
                          <a:srgbClr val="000000"/>
                        </a:solidFill>
                        <a:effectLst/>
                        <a:latin typeface="Calibri" panose="020F0502020204030204" pitchFamily="34" charset="0"/>
                      </a:endParaRPr>
                    </a:p>
                  </a:txBody>
                  <a:tcPr marL="9525" marR="9525" marT="9525" marB="0" anchor="b"/>
                </a:tc>
                <a:tc hMerge="1">
                  <a:txBody>
                    <a:bodyPr/>
                    <a:lstStyle/>
                    <a:p>
                      <a:endParaRPr lang="zh-CN"/>
                    </a:p>
                  </a:txBody>
                  <a:tcPr marL="9525" marR="9525" marT="9525" marB="0" anchor="b"/>
                </a:tc>
                <a:tc>
                  <a:txBody>
                    <a:bodyPr/>
                    <a:lstStyle/>
                    <a:p>
                      <a:pPr algn="l" fontAlgn="b"/>
                      <a:endParaRPr lang="en-AU"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AU"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AU"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AU"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00"/>
                  </a:ext>
                </a:extLst>
              </a:tr>
              <a:tr h="190500">
                <a:tc>
                  <a:txBody>
                    <a:bodyPr/>
                    <a:lstStyle/>
                    <a:p>
                      <a:pPr algn="ctr" fontAlgn="b"/>
                      <a:r>
                        <a:rPr lang="en-AU" sz="1100" u="none" strike="noStrike">
                          <a:effectLst/>
                        </a:rPr>
                        <a:t>Rating</a:t>
                      </a:r>
                      <a:endParaRPr lang="en-AU"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AU" sz="1100" u="none" strike="noStrike">
                          <a:effectLst/>
                        </a:rPr>
                        <a:t> </a:t>
                      </a:r>
                      <a:endParaRPr lang="en-AU"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AU" sz="1100" u="none" strike="noStrike">
                          <a:effectLst/>
                        </a:rPr>
                        <a:t> </a:t>
                      </a:r>
                      <a:endParaRPr lang="en-AU"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AU" sz="1100" u="none" strike="noStrike">
                          <a:effectLst/>
                        </a:rPr>
                        <a:t> </a:t>
                      </a:r>
                      <a:endParaRPr lang="en-AU" sz="1100" b="0" i="0" u="none" strike="noStrike">
                        <a:solidFill>
                          <a:srgbClr val="000000"/>
                        </a:solidFill>
                        <a:effectLst/>
                        <a:latin typeface="Calibri" panose="020F0502020204030204" pitchFamily="34" charset="0"/>
                      </a:endParaRPr>
                    </a:p>
                  </a:txBody>
                  <a:tcPr marL="9525" marR="9525" marT="9525" marB="0" anchor="b"/>
                </a:tc>
                <a:tc gridSpan="2">
                  <a:txBody>
                    <a:bodyPr/>
                    <a:lstStyle/>
                    <a:p>
                      <a:pPr algn="ctr" fontAlgn="b"/>
                      <a:r>
                        <a:rPr lang="en-AU" sz="1100" u="none" strike="noStrike">
                          <a:effectLst/>
                        </a:rPr>
                        <a:t> </a:t>
                      </a:r>
                      <a:endParaRPr lang="en-AU" sz="1100" b="0" i="0" u="none" strike="noStrike">
                        <a:solidFill>
                          <a:srgbClr val="000000"/>
                        </a:solidFill>
                        <a:effectLst/>
                        <a:latin typeface="Calibri" panose="020F0502020204030204" pitchFamily="34" charset="0"/>
                      </a:endParaRPr>
                    </a:p>
                  </a:txBody>
                  <a:tcPr marL="9525" marR="9525" marT="9525" marB="0" anchor="b"/>
                </a:tc>
                <a:tc hMerge="1">
                  <a:txBody>
                    <a:bodyPr/>
                    <a:lstStyle/>
                    <a:p>
                      <a:endParaRPr lang="zh-CN"/>
                    </a:p>
                  </a:txBody>
                  <a:tcPr marL="9525" marR="9525" marT="9525" marB="0" anchor="b"/>
                </a:tc>
                <a:tc>
                  <a:txBody>
                    <a:bodyPr/>
                    <a:lstStyle/>
                    <a:p>
                      <a:pPr algn="l" fontAlgn="b"/>
                      <a:endParaRPr lang="en-AU"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AU"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AU"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AU"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01"/>
                  </a:ext>
                </a:extLst>
              </a:tr>
              <a:tr h="301716">
                <a:tc>
                  <a:txBody>
                    <a:bodyPr/>
                    <a:lstStyle/>
                    <a:p>
                      <a:pPr algn="ctr" fontAlgn="b"/>
                      <a:r>
                        <a:rPr lang="en-AU" sz="1100" u="none" strike="noStrike">
                          <a:effectLst/>
                        </a:rPr>
                        <a:t>Poor (0)</a:t>
                      </a:r>
                      <a:endParaRPr lang="en-AU"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AU" sz="1100" u="none" strike="noStrike">
                          <a:effectLst/>
                        </a:rPr>
                        <a:t>Fair (0.1)</a:t>
                      </a:r>
                      <a:endParaRPr lang="en-AU"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AU" sz="1100" u="none" strike="noStrike">
                          <a:effectLst/>
                        </a:rPr>
                        <a:t>Good (0.3)</a:t>
                      </a:r>
                      <a:endParaRPr lang="en-AU"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AU" sz="1100" u="none" strike="noStrike" dirty="0">
                          <a:effectLst/>
                        </a:rPr>
                        <a:t>Very Good (0.6)</a:t>
                      </a:r>
                      <a:endParaRPr lang="en-AU" sz="1100" b="0" i="0" u="none" strike="noStrike" dirty="0">
                        <a:solidFill>
                          <a:srgbClr val="000000"/>
                        </a:solidFill>
                        <a:effectLst/>
                        <a:latin typeface="Calibri" panose="020F0502020204030204" pitchFamily="34" charset="0"/>
                      </a:endParaRPr>
                    </a:p>
                  </a:txBody>
                  <a:tcPr marL="9525" marR="9525" marT="9525" marB="0" anchor="b"/>
                </a:tc>
                <a:tc gridSpan="2">
                  <a:txBody>
                    <a:bodyPr/>
                    <a:lstStyle/>
                    <a:p>
                      <a:pPr algn="ctr" fontAlgn="b"/>
                      <a:r>
                        <a:rPr lang="en-AU" sz="1100" u="none" strike="noStrike" dirty="0">
                          <a:effectLst/>
                        </a:rPr>
                        <a:t>Excellent (1)</a:t>
                      </a:r>
                      <a:endParaRPr lang="en-AU" sz="1100" b="0" i="0" u="none" strike="noStrike" dirty="0">
                        <a:solidFill>
                          <a:srgbClr val="000000"/>
                        </a:solidFill>
                        <a:effectLst/>
                        <a:latin typeface="Calibri" panose="020F0502020204030204" pitchFamily="34" charset="0"/>
                      </a:endParaRPr>
                    </a:p>
                  </a:txBody>
                  <a:tcPr marL="9525" marR="9525" marT="9525" marB="0" anchor="b"/>
                </a:tc>
                <a:tc hMerge="1">
                  <a:txBody>
                    <a:bodyPr/>
                    <a:lstStyle/>
                    <a:p>
                      <a:endParaRPr lang="zh-CN"/>
                    </a:p>
                  </a:txBody>
                  <a:tcPr marL="9525" marR="9525" marT="9525" marB="0" anchor="b"/>
                </a:tc>
                <a:tc>
                  <a:txBody>
                    <a:bodyPr/>
                    <a:lstStyle/>
                    <a:p>
                      <a:pPr algn="l" fontAlgn="b"/>
                      <a:endParaRPr lang="en-AU"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AU"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AU"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AU"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02"/>
                  </a:ext>
                </a:extLst>
              </a:tr>
              <a:tr h="296273">
                <a:tc>
                  <a:txBody>
                    <a:bodyPr/>
                    <a:lstStyle/>
                    <a:p>
                      <a:pPr algn="l" fontAlgn="b"/>
                      <a:endParaRPr lang="en-AU"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AU" sz="1100" b="0" i="0" u="none" strike="noStrike">
                        <a:solidFill>
                          <a:srgbClr val="000000"/>
                        </a:solidFill>
                        <a:effectLst/>
                        <a:latin typeface="Calibri" panose="020F0502020204030204" pitchFamily="34" charset="0"/>
                      </a:endParaRPr>
                    </a:p>
                  </a:txBody>
                  <a:tcPr marL="9525" marR="9525" marT="9525" marB="0" anchor="b"/>
                </a:tc>
                <a:tc gridSpan="2">
                  <a:txBody>
                    <a:bodyPr/>
                    <a:lstStyle/>
                    <a:p>
                      <a:pPr algn="ctr" fontAlgn="b"/>
                      <a:r>
                        <a:rPr lang="en-AU" sz="1200" b="1" i="0" u="none" strike="noStrike" dirty="0">
                          <a:solidFill>
                            <a:srgbClr val="000000"/>
                          </a:solidFill>
                          <a:effectLst/>
                          <a:latin typeface="Calibri" panose="020F0502020204030204" pitchFamily="34" charset="0"/>
                        </a:rPr>
                        <a:t>Finance(0.52)</a:t>
                      </a:r>
                    </a:p>
                  </a:txBody>
                  <a:tcPr marL="9525" marR="9525" marT="9525" marB="0" anchor="b"/>
                </a:tc>
                <a:tc hMerge="1">
                  <a:txBody>
                    <a:bodyPr/>
                    <a:lstStyle/>
                    <a:p>
                      <a:endParaRPr lang="zh-CN"/>
                    </a:p>
                  </a:txBody>
                  <a:tcPr/>
                </a:tc>
                <a:tc gridSpan="4">
                  <a:txBody>
                    <a:bodyPr/>
                    <a:lstStyle/>
                    <a:p>
                      <a:pPr algn="ctr" fontAlgn="b"/>
                      <a:r>
                        <a:rPr lang="en-AU" sz="1200" b="1" i="0" u="none" strike="noStrike" dirty="0">
                          <a:solidFill>
                            <a:srgbClr val="000000"/>
                          </a:solidFill>
                          <a:effectLst/>
                          <a:latin typeface="Calibri" panose="020F0502020204030204" pitchFamily="34" charset="0"/>
                        </a:rPr>
                        <a:t>Strategy(0.34)</a:t>
                      </a:r>
                    </a:p>
                  </a:txBody>
                  <a:tcPr marL="9525" marR="9525" marT="9525" marB="0" anchor="b"/>
                </a:tc>
                <a:tc hMerge="1">
                  <a:txBody>
                    <a:bodyPr/>
                    <a:lstStyle/>
                    <a:p>
                      <a:endParaRPr lang="zh-CN"/>
                    </a:p>
                  </a:txBody>
                  <a:tcPr/>
                </a:tc>
                <a:tc hMerge="1">
                  <a:txBody>
                    <a:bodyPr/>
                    <a:lstStyle/>
                    <a:p>
                      <a:endParaRPr lang="zh-CN"/>
                    </a:p>
                  </a:txBody>
                  <a:tcPr marL="9525" marR="9525" marT="9525" marB="0" anchor="b"/>
                </a:tc>
                <a:tc hMerge="1">
                  <a:txBody>
                    <a:bodyPr/>
                    <a:lstStyle/>
                    <a:p>
                      <a:endParaRPr lang="zh-CN"/>
                    </a:p>
                  </a:txBody>
                  <a:tcPr marL="9525" marR="9525" marT="9525" marB="0" anchor="b"/>
                </a:tc>
                <a:tc>
                  <a:txBody>
                    <a:bodyPr/>
                    <a:lstStyle/>
                    <a:p>
                      <a:pPr algn="l" fontAlgn="b"/>
                      <a:r>
                        <a:rPr lang="en-AU" sz="1200" b="1" i="0" u="none" strike="noStrike" dirty="0">
                          <a:solidFill>
                            <a:srgbClr val="000000"/>
                          </a:solidFill>
                          <a:effectLst/>
                          <a:latin typeface="Calibri" panose="020F0502020204030204" pitchFamily="34" charset="0"/>
                        </a:rPr>
                        <a:t>Information</a:t>
                      </a:r>
                    </a:p>
                    <a:p>
                      <a:pPr algn="ctr" fontAlgn="b"/>
                      <a:r>
                        <a:rPr lang="en-AU" sz="1200" b="1" i="0" u="none" strike="noStrike" dirty="0">
                          <a:solidFill>
                            <a:srgbClr val="000000"/>
                          </a:solidFill>
                          <a:effectLst/>
                          <a:latin typeface="Calibri" panose="020F0502020204030204" pitchFamily="34" charset="0"/>
                        </a:rPr>
                        <a:t>(0.14)</a:t>
                      </a:r>
                    </a:p>
                  </a:txBody>
                  <a:tcPr marL="9525" marR="9525" marT="9525" marB="0" anchor="b"/>
                </a:tc>
                <a:tc>
                  <a:txBody>
                    <a:bodyPr/>
                    <a:lstStyle/>
                    <a:p>
                      <a:pPr algn="l" fontAlgn="b"/>
                      <a:endParaRPr lang="en-AU" sz="12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03"/>
                  </a:ext>
                </a:extLst>
              </a:tr>
              <a:tr h="190500">
                <a:tc>
                  <a:txBody>
                    <a:bodyPr/>
                    <a:lstStyle/>
                    <a:p>
                      <a:pPr algn="ctr" fontAlgn="b"/>
                      <a:endParaRPr lang="en-AU"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endParaRPr lang="en-AU" sz="1200" b="0" i="0" u="none" strike="noStrike" dirty="0">
                        <a:solidFill>
                          <a:srgbClr val="000000"/>
                        </a:solidFill>
                        <a:effectLst/>
                        <a:latin typeface="Calibri" panose="020F0502020204030204" pitchFamily="34" charset="0"/>
                      </a:endParaRPr>
                    </a:p>
                  </a:txBody>
                  <a:tcPr marL="9525" marR="9525" marT="9525" marB="0" anchor="b"/>
                </a:tc>
                <a:tc>
                  <a:txBody>
                    <a:bodyPr/>
                    <a:lstStyle/>
                    <a:p>
                      <a:r>
                        <a:rPr lang="en-US" altLang="zh-CN" sz="1200" dirty="0"/>
                        <a:t>=0.3*0.52</a:t>
                      </a:r>
                      <a:endParaRPr lang="zh-CN" altLang="en-US" sz="1200" dirty="0"/>
                    </a:p>
                  </a:txBody>
                  <a:tcPr marL="9525" marR="9525" marT="9525" marB="0" anchor="b"/>
                </a:tc>
                <a:tc>
                  <a:txBody>
                    <a:bodyPr/>
                    <a:lstStyle/>
                    <a:p>
                      <a:r>
                        <a:rPr lang="en-US" altLang="zh-CN" sz="1200"/>
                        <a:t>=0.7*0.52</a:t>
                      </a:r>
                      <a:endParaRPr lang="zh-CN" altLang="en-US" sz="1200" dirty="0"/>
                    </a:p>
                  </a:txBody>
                  <a:tcPr marL="9525" marR="9525" marT="9525" marB="0" anchor="b"/>
                </a:tc>
                <a:tc>
                  <a:txBody>
                    <a:bodyPr/>
                    <a:lstStyle/>
                    <a:p>
                      <a:r>
                        <a:rPr lang="en-US" altLang="zh-CN" sz="1200" dirty="0"/>
                        <a:t>=0.34*0.24</a:t>
                      </a:r>
                      <a:endParaRPr lang="zh-CN" altLang="en-US" sz="1200" dirty="0"/>
                    </a:p>
                  </a:txBody>
                  <a:tcPr marL="9525" marR="9525" marT="9525" marB="0" anchor="b"/>
                </a:tc>
                <a:tc gridSpan="2">
                  <a:txBody>
                    <a:bodyPr/>
                    <a:lstStyle/>
                    <a:p>
                      <a:r>
                        <a:rPr lang="en-US" altLang="zh-CN" sz="1200" dirty="0"/>
                        <a:t>=0.34*0.36</a:t>
                      </a:r>
                      <a:endParaRPr lang="zh-CN" altLang="en-US" sz="1200" dirty="0"/>
                    </a:p>
                  </a:txBody>
                  <a:tcPr marL="9525" marR="9525" marT="9525" marB="0" anchor="b"/>
                </a:tc>
                <a:tc hMerge="1">
                  <a:txBody>
                    <a:bodyPr/>
                    <a:lstStyle/>
                    <a:p>
                      <a:endParaRPr lang="zh-CN"/>
                    </a:p>
                  </a:txBody>
                  <a:tcPr marL="9525" marR="9525" marT="9525" marB="0" anchor="b"/>
                </a:tc>
                <a:tc>
                  <a:txBody>
                    <a:bodyPr/>
                    <a:lstStyle/>
                    <a:p>
                      <a:r>
                        <a:rPr lang="en-US" altLang="zh-CN" sz="1200"/>
                        <a:t>=0.34*0.24</a:t>
                      </a:r>
                      <a:endParaRPr lang="zh-CN" altLang="en-US" sz="1200" dirty="0"/>
                    </a:p>
                  </a:txBody>
                  <a:tcPr marL="9525" marR="9525" marT="9525" marB="0" anchor="b"/>
                </a:tc>
                <a:tc>
                  <a:txBody>
                    <a:bodyPr/>
                    <a:lstStyle/>
                    <a:p>
                      <a:endParaRPr lang="zh-CN" altLang="en-US" sz="1200" dirty="0"/>
                    </a:p>
                  </a:txBody>
                  <a:tcPr marL="9525" marR="9525" marT="9525" marB="0" anchor="b"/>
                </a:tc>
                <a:tc>
                  <a:txBody>
                    <a:bodyPr/>
                    <a:lstStyle/>
                    <a:p>
                      <a:pPr algn="ctr" fontAlgn="b"/>
                      <a:endParaRPr lang="en-AU" sz="12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04"/>
                  </a:ext>
                </a:extLst>
              </a:tr>
              <a:tr h="190500">
                <a:tc>
                  <a:txBody>
                    <a:bodyPr/>
                    <a:lstStyle/>
                    <a:p>
                      <a:pPr algn="ctr" fontAlgn="b"/>
                      <a:endParaRPr lang="en-AU"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endParaRPr lang="en-AU"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AU" sz="1100" u="none" strike="noStrike" dirty="0">
                          <a:effectLst/>
                        </a:rPr>
                        <a:t>0.156</a:t>
                      </a:r>
                      <a:endParaRPr lang="en-AU"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AU" sz="1100" u="none" strike="noStrike" dirty="0">
                          <a:effectLst/>
                        </a:rPr>
                        <a:t>0.364</a:t>
                      </a:r>
                      <a:endParaRPr lang="en-AU"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AU" sz="1100" u="none" strike="noStrike" dirty="0">
                          <a:effectLst/>
                        </a:rPr>
                        <a:t>0.102</a:t>
                      </a:r>
                      <a:endParaRPr lang="en-AU" sz="1100" b="0" i="0" u="none" strike="noStrike" dirty="0">
                        <a:solidFill>
                          <a:srgbClr val="000000"/>
                        </a:solidFill>
                        <a:effectLst/>
                        <a:latin typeface="Calibri" panose="020F0502020204030204" pitchFamily="34" charset="0"/>
                      </a:endParaRPr>
                    </a:p>
                  </a:txBody>
                  <a:tcPr marL="9525" marR="9525" marT="9525" marB="0" anchor="b"/>
                </a:tc>
                <a:tc gridSpan="2">
                  <a:txBody>
                    <a:bodyPr/>
                    <a:lstStyle/>
                    <a:p>
                      <a:pPr algn="ctr" fontAlgn="b"/>
                      <a:r>
                        <a:rPr lang="en-AU" sz="1100" u="none" strike="noStrike">
                          <a:effectLst/>
                        </a:rPr>
                        <a:t>0.1564</a:t>
                      </a:r>
                      <a:endParaRPr lang="en-AU" sz="1100" b="0" i="0" u="none" strike="noStrike" dirty="0">
                        <a:solidFill>
                          <a:srgbClr val="000000"/>
                        </a:solidFill>
                        <a:effectLst/>
                        <a:latin typeface="Calibri" panose="020F0502020204030204" pitchFamily="34" charset="0"/>
                      </a:endParaRPr>
                    </a:p>
                  </a:txBody>
                  <a:tcPr marL="9525" marR="9525" marT="9525" marB="0" anchor="b"/>
                </a:tc>
                <a:tc hMerge="1">
                  <a:txBody>
                    <a:bodyPr/>
                    <a:lstStyle/>
                    <a:p>
                      <a:endParaRPr lang="zh-CN"/>
                    </a:p>
                  </a:txBody>
                  <a:tcPr marL="9525" marR="9525" marT="9525" marB="0" anchor="b"/>
                </a:tc>
                <a:tc>
                  <a:txBody>
                    <a:bodyPr/>
                    <a:lstStyle/>
                    <a:p>
                      <a:pPr algn="ctr" fontAlgn="b"/>
                      <a:r>
                        <a:rPr lang="en-AU" sz="1100" u="none" strike="noStrike">
                          <a:effectLst/>
                        </a:rPr>
                        <a:t>0.0816</a:t>
                      </a:r>
                      <a:endParaRPr lang="en-AU"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AU" sz="1100" u="none" strike="noStrike" dirty="0">
                          <a:effectLst/>
                        </a:rPr>
                        <a:t>0.14</a:t>
                      </a:r>
                      <a:endParaRPr lang="en-AU"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endParaRPr lang="en-AU"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05"/>
                  </a:ext>
                </a:extLst>
              </a:tr>
              <a:tr h="190500">
                <a:tc>
                  <a:txBody>
                    <a:bodyPr/>
                    <a:lstStyle/>
                    <a:p>
                      <a:pPr algn="ctr" fontAlgn="b"/>
                      <a:endParaRPr lang="en-AU"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AU" sz="1100" u="none" strike="noStrike" dirty="0">
                          <a:effectLst/>
                        </a:rPr>
                        <a:t>Alternatives</a:t>
                      </a:r>
                      <a:endParaRPr lang="en-AU"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AU" sz="1100" b="1" u="none" strike="noStrike" dirty="0">
                          <a:effectLst/>
                        </a:rPr>
                        <a:t>Short term</a:t>
                      </a:r>
                      <a:endParaRPr lang="en-AU" sz="1100" b="1"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AU" sz="1100" b="1" u="none" strike="noStrike" dirty="0">
                          <a:effectLst/>
                        </a:rPr>
                        <a:t>Long term</a:t>
                      </a:r>
                      <a:endParaRPr lang="en-AU" sz="1100" b="1"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AU" sz="1100" b="1" u="none" strike="noStrike" dirty="0">
                          <a:effectLst/>
                        </a:rPr>
                        <a:t>Market Share</a:t>
                      </a:r>
                      <a:endParaRPr lang="en-AU" sz="1100" b="1" i="0" u="none" strike="noStrike" dirty="0">
                        <a:solidFill>
                          <a:srgbClr val="000000"/>
                        </a:solidFill>
                        <a:effectLst/>
                        <a:latin typeface="Calibri" panose="020F0502020204030204" pitchFamily="34" charset="0"/>
                      </a:endParaRPr>
                    </a:p>
                  </a:txBody>
                  <a:tcPr marL="9525" marR="9525" marT="9525" marB="0" anchor="b"/>
                </a:tc>
                <a:tc gridSpan="2">
                  <a:txBody>
                    <a:bodyPr/>
                    <a:lstStyle/>
                    <a:p>
                      <a:pPr algn="ctr" fontAlgn="b"/>
                      <a:r>
                        <a:rPr lang="en-AU" sz="1100" b="1" u="none" strike="noStrike" dirty="0">
                          <a:effectLst/>
                        </a:rPr>
                        <a:t>Retention</a:t>
                      </a:r>
                      <a:endParaRPr lang="en-AU" sz="1100" b="1" i="0" u="none" strike="noStrike" dirty="0">
                        <a:solidFill>
                          <a:srgbClr val="000000"/>
                        </a:solidFill>
                        <a:effectLst/>
                        <a:latin typeface="Calibri" panose="020F0502020204030204" pitchFamily="34" charset="0"/>
                      </a:endParaRPr>
                    </a:p>
                  </a:txBody>
                  <a:tcPr marL="9525" marR="9525" marT="9525" marB="0" anchor="b"/>
                </a:tc>
                <a:tc hMerge="1">
                  <a:txBody>
                    <a:bodyPr/>
                    <a:lstStyle/>
                    <a:p>
                      <a:endParaRPr lang="zh-CN"/>
                    </a:p>
                  </a:txBody>
                  <a:tcPr marL="9525" marR="9525" marT="9525" marB="0" anchor="b"/>
                </a:tc>
                <a:tc>
                  <a:txBody>
                    <a:bodyPr/>
                    <a:lstStyle/>
                    <a:p>
                      <a:pPr algn="ctr" fontAlgn="b"/>
                      <a:r>
                        <a:rPr lang="en-AU" sz="1100" b="1" u="none" strike="noStrike" dirty="0">
                          <a:effectLst/>
                        </a:rPr>
                        <a:t>Cost Mgt</a:t>
                      </a:r>
                      <a:endParaRPr lang="en-AU" sz="1100" b="1"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AU" sz="1100" b="1" u="none" strike="noStrike" dirty="0">
                          <a:effectLst/>
                        </a:rPr>
                        <a:t>Technology</a:t>
                      </a:r>
                      <a:endParaRPr lang="en-AU" sz="1100" b="1"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AU" sz="1100" b="1" u="none" strike="noStrike" dirty="0">
                          <a:effectLst/>
                        </a:rPr>
                        <a:t>Total</a:t>
                      </a:r>
                      <a:endParaRPr lang="en-AU" sz="1100" b="1"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06"/>
                  </a:ext>
                </a:extLst>
              </a:tr>
              <a:tr h="190500">
                <a:tc>
                  <a:txBody>
                    <a:bodyPr/>
                    <a:lstStyle/>
                    <a:p>
                      <a:pPr algn="ctr" fontAlgn="b"/>
                      <a:r>
                        <a:rPr lang="en-AU" sz="1100" u="none" strike="noStrike">
                          <a:effectLst/>
                        </a:rPr>
                        <a:t>1</a:t>
                      </a:r>
                      <a:endParaRPr lang="en-AU"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AU" sz="1100" u="none" strike="noStrike" dirty="0">
                          <a:effectLst/>
                        </a:rPr>
                        <a:t>Perfect</a:t>
                      </a:r>
                      <a:endParaRPr lang="en-AU"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AU" sz="1100" u="none" strike="noStrike" dirty="0">
                          <a:effectLst/>
                        </a:rPr>
                        <a:t>Excellent (1)</a:t>
                      </a:r>
                      <a:endParaRPr lang="en-AU"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AU" sz="1100" u="none" strike="noStrike">
                          <a:effectLst/>
                        </a:rPr>
                        <a:t>Excellent</a:t>
                      </a:r>
                      <a:endParaRPr lang="en-AU"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AU" sz="1100" u="none" strike="noStrike">
                          <a:effectLst/>
                        </a:rPr>
                        <a:t>Excellent</a:t>
                      </a:r>
                      <a:endParaRPr lang="en-AU" sz="1100" b="0" i="0" u="none" strike="noStrike">
                        <a:solidFill>
                          <a:srgbClr val="000000"/>
                        </a:solidFill>
                        <a:effectLst/>
                        <a:latin typeface="Calibri" panose="020F0502020204030204" pitchFamily="34" charset="0"/>
                      </a:endParaRPr>
                    </a:p>
                  </a:txBody>
                  <a:tcPr marL="9525" marR="9525" marT="9525" marB="0" anchor="b"/>
                </a:tc>
                <a:tc gridSpan="2">
                  <a:txBody>
                    <a:bodyPr/>
                    <a:lstStyle/>
                    <a:p>
                      <a:pPr algn="ctr" fontAlgn="b"/>
                      <a:r>
                        <a:rPr lang="en-AU" sz="1100" u="none" strike="noStrike">
                          <a:effectLst/>
                        </a:rPr>
                        <a:t>Excellent</a:t>
                      </a:r>
                      <a:endParaRPr lang="en-AU" sz="1100" b="0" i="0" u="none" strike="noStrike">
                        <a:solidFill>
                          <a:srgbClr val="000000"/>
                        </a:solidFill>
                        <a:effectLst/>
                        <a:latin typeface="Calibri" panose="020F0502020204030204" pitchFamily="34" charset="0"/>
                      </a:endParaRPr>
                    </a:p>
                  </a:txBody>
                  <a:tcPr marL="9525" marR="9525" marT="9525" marB="0" anchor="b"/>
                </a:tc>
                <a:tc hMerge="1">
                  <a:txBody>
                    <a:bodyPr/>
                    <a:lstStyle/>
                    <a:p>
                      <a:endParaRPr lang="zh-CN"/>
                    </a:p>
                  </a:txBody>
                  <a:tcPr marL="9525" marR="9525" marT="9525" marB="0" anchor="b"/>
                </a:tc>
                <a:tc>
                  <a:txBody>
                    <a:bodyPr/>
                    <a:lstStyle/>
                    <a:p>
                      <a:pPr algn="ctr" fontAlgn="b"/>
                      <a:r>
                        <a:rPr lang="en-AU" sz="1100" u="none" strike="noStrike">
                          <a:effectLst/>
                        </a:rPr>
                        <a:t>Excellent</a:t>
                      </a:r>
                      <a:endParaRPr lang="en-AU"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AU" sz="1100" u="none" strike="noStrike">
                          <a:effectLst/>
                        </a:rPr>
                        <a:t>Excellent</a:t>
                      </a:r>
                      <a:endParaRPr lang="en-AU"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AU" sz="1100" u="none" strike="noStrike">
                          <a:effectLst/>
                        </a:rPr>
                        <a:t>1</a:t>
                      </a:r>
                      <a:endParaRPr lang="en-AU"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07"/>
                  </a:ext>
                </a:extLst>
              </a:tr>
              <a:tr h="190500">
                <a:tc>
                  <a:txBody>
                    <a:bodyPr/>
                    <a:lstStyle/>
                    <a:p>
                      <a:pPr algn="ctr" fontAlgn="b"/>
                      <a:r>
                        <a:rPr lang="en-AU" sz="1100" u="none" strike="noStrike">
                          <a:effectLst/>
                        </a:rPr>
                        <a:t>2</a:t>
                      </a:r>
                      <a:endParaRPr lang="en-AU"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AU" sz="1100" u="none" strike="noStrike">
                          <a:effectLst/>
                        </a:rPr>
                        <a:t>Aligned</a:t>
                      </a:r>
                      <a:endParaRPr lang="en-AU"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AU" sz="1100" u="none" strike="noStrike" dirty="0">
                          <a:effectLst/>
                        </a:rPr>
                        <a:t>Good(0.3)</a:t>
                      </a:r>
                      <a:endParaRPr lang="en-AU"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AU" sz="1100" u="none" strike="noStrike">
                          <a:effectLst/>
                        </a:rPr>
                        <a:t>Excellent</a:t>
                      </a:r>
                      <a:endParaRPr lang="en-AU"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AU" sz="1100" u="none" strike="noStrike">
                          <a:effectLst/>
                        </a:rPr>
                        <a:t>Good</a:t>
                      </a:r>
                      <a:endParaRPr lang="en-AU" sz="1100" b="0" i="0" u="none" strike="noStrike">
                        <a:solidFill>
                          <a:srgbClr val="000000"/>
                        </a:solidFill>
                        <a:effectLst/>
                        <a:latin typeface="Calibri" panose="020F0502020204030204" pitchFamily="34" charset="0"/>
                      </a:endParaRPr>
                    </a:p>
                  </a:txBody>
                  <a:tcPr marL="9525" marR="9525" marT="9525" marB="0" anchor="b"/>
                </a:tc>
                <a:tc gridSpan="2">
                  <a:txBody>
                    <a:bodyPr/>
                    <a:lstStyle/>
                    <a:p>
                      <a:pPr algn="ctr" fontAlgn="b"/>
                      <a:r>
                        <a:rPr lang="en-AU" sz="1100" u="none" strike="noStrike">
                          <a:effectLst/>
                        </a:rPr>
                        <a:t>Excellent</a:t>
                      </a:r>
                      <a:endParaRPr lang="en-AU" sz="1100" b="0" i="0" u="none" strike="noStrike">
                        <a:solidFill>
                          <a:srgbClr val="000000"/>
                        </a:solidFill>
                        <a:effectLst/>
                        <a:latin typeface="Calibri" panose="020F0502020204030204" pitchFamily="34" charset="0"/>
                      </a:endParaRPr>
                    </a:p>
                  </a:txBody>
                  <a:tcPr marL="9525" marR="9525" marT="9525" marB="0" anchor="b"/>
                </a:tc>
                <a:tc hMerge="1">
                  <a:txBody>
                    <a:bodyPr/>
                    <a:lstStyle/>
                    <a:p>
                      <a:endParaRPr lang="zh-CN"/>
                    </a:p>
                  </a:txBody>
                  <a:tcPr marL="9525" marR="9525" marT="9525" marB="0" anchor="b"/>
                </a:tc>
                <a:tc>
                  <a:txBody>
                    <a:bodyPr/>
                    <a:lstStyle/>
                    <a:p>
                      <a:pPr algn="ctr" fontAlgn="b"/>
                      <a:r>
                        <a:rPr lang="en-AU" sz="1100" u="none" strike="noStrike">
                          <a:effectLst/>
                        </a:rPr>
                        <a:t>Good</a:t>
                      </a:r>
                      <a:endParaRPr lang="en-AU"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AU" sz="1100" u="none" strike="noStrike">
                          <a:effectLst/>
                        </a:rPr>
                        <a:t>Excellent</a:t>
                      </a:r>
                      <a:endParaRPr lang="en-AU"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AU" sz="1100" u="none" strike="noStrike">
                          <a:effectLst/>
                        </a:rPr>
                        <a:t>0.762</a:t>
                      </a:r>
                      <a:endParaRPr lang="en-AU"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08"/>
                  </a:ext>
                </a:extLst>
              </a:tr>
              <a:tr h="190500">
                <a:tc>
                  <a:txBody>
                    <a:bodyPr/>
                    <a:lstStyle/>
                    <a:p>
                      <a:pPr algn="ctr" fontAlgn="b"/>
                      <a:r>
                        <a:rPr lang="en-AU" sz="1100" u="none" strike="noStrike">
                          <a:effectLst/>
                        </a:rPr>
                        <a:t>3</a:t>
                      </a:r>
                      <a:endParaRPr lang="en-AU"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AU" sz="1100" u="none" strike="noStrike">
                          <a:effectLst/>
                        </a:rPr>
                        <a:t>Not Aligned</a:t>
                      </a:r>
                      <a:endParaRPr lang="en-AU"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AU" sz="1100" u="none" strike="noStrike" dirty="0">
                          <a:effectLst/>
                        </a:rPr>
                        <a:t>Excellent(1)</a:t>
                      </a:r>
                      <a:endParaRPr lang="en-AU"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AU" sz="1100" u="none" strike="noStrike">
                          <a:effectLst/>
                        </a:rPr>
                        <a:t>Good</a:t>
                      </a:r>
                      <a:endParaRPr lang="en-AU"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AU" sz="1100" u="none" strike="noStrike">
                          <a:effectLst/>
                        </a:rPr>
                        <a:t>Excellent</a:t>
                      </a:r>
                      <a:endParaRPr lang="en-AU" sz="1100" b="0" i="0" u="none" strike="noStrike">
                        <a:solidFill>
                          <a:srgbClr val="000000"/>
                        </a:solidFill>
                        <a:effectLst/>
                        <a:latin typeface="Calibri" panose="020F0502020204030204" pitchFamily="34" charset="0"/>
                      </a:endParaRPr>
                    </a:p>
                  </a:txBody>
                  <a:tcPr marL="9525" marR="9525" marT="9525" marB="0" anchor="b"/>
                </a:tc>
                <a:tc gridSpan="2">
                  <a:txBody>
                    <a:bodyPr/>
                    <a:lstStyle/>
                    <a:p>
                      <a:pPr algn="ctr" fontAlgn="b"/>
                      <a:r>
                        <a:rPr lang="en-AU" sz="1100" u="none" strike="noStrike">
                          <a:effectLst/>
                        </a:rPr>
                        <a:t>Good</a:t>
                      </a:r>
                      <a:endParaRPr lang="en-AU" sz="1100" b="0" i="0" u="none" strike="noStrike">
                        <a:solidFill>
                          <a:srgbClr val="000000"/>
                        </a:solidFill>
                        <a:effectLst/>
                        <a:latin typeface="Calibri" panose="020F0502020204030204" pitchFamily="34" charset="0"/>
                      </a:endParaRPr>
                    </a:p>
                  </a:txBody>
                  <a:tcPr marL="9525" marR="9525" marT="9525" marB="0" anchor="b"/>
                </a:tc>
                <a:tc hMerge="1">
                  <a:txBody>
                    <a:bodyPr/>
                    <a:lstStyle/>
                    <a:p>
                      <a:endParaRPr lang="zh-CN"/>
                    </a:p>
                  </a:txBody>
                  <a:tcPr marL="9525" marR="9525" marT="9525" marB="0" anchor="b"/>
                </a:tc>
                <a:tc>
                  <a:txBody>
                    <a:bodyPr/>
                    <a:lstStyle/>
                    <a:p>
                      <a:pPr algn="ctr" fontAlgn="b"/>
                      <a:r>
                        <a:rPr lang="en-AU" sz="1100" u="none" strike="noStrike">
                          <a:effectLst/>
                        </a:rPr>
                        <a:t>Excellent</a:t>
                      </a:r>
                      <a:endParaRPr lang="en-AU"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AU" sz="1100" u="none" strike="noStrike">
                          <a:effectLst/>
                        </a:rPr>
                        <a:t>Good</a:t>
                      </a:r>
                      <a:endParaRPr lang="en-AU"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AU" sz="1100" u="none" strike="noStrike">
                          <a:effectLst/>
                        </a:rPr>
                        <a:t>0.538</a:t>
                      </a:r>
                      <a:endParaRPr lang="en-AU"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09"/>
                  </a:ext>
                </a:extLst>
              </a:tr>
              <a:tr h="190500">
                <a:tc>
                  <a:txBody>
                    <a:bodyPr/>
                    <a:lstStyle/>
                    <a:p>
                      <a:pPr algn="ctr" fontAlgn="b"/>
                      <a:r>
                        <a:rPr lang="en-AU" sz="1100" u="none" strike="noStrike">
                          <a:effectLst/>
                        </a:rPr>
                        <a:t>4</a:t>
                      </a:r>
                      <a:endParaRPr lang="en-AU"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AU" sz="1100" u="none" strike="noStrike">
                          <a:effectLst/>
                        </a:rPr>
                        <a:t>All Very Good</a:t>
                      </a:r>
                      <a:endParaRPr lang="en-AU"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AU" sz="1100" u="none" strike="noStrike" dirty="0">
                          <a:effectLst/>
                        </a:rPr>
                        <a:t>Very Good(0.6)</a:t>
                      </a:r>
                      <a:endParaRPr lang="en-AU"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AU" sz="1100" u="none" strike="noStrike">
                          <a:effectLst/>
                        </a:rPr>
                        <a:t>Very Good</a:t>
                      </a:r>
                      <a:endParaRPr lang="en-AU"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AU" sz="1100" u="none" strike="noStrike">
                          <a:effectLst/>
                        </a:rPr>
                        <a:t>Very Good</a:t>
                      </a:r>
                      <a:endParaRPr lang="en-AU" sz="1100" b="0" i="0" u="none" strike="noStrike">
                        <a:solidFill>
                          <a:srgbClr val="000000"/>
                        </a:solidFill>
                        <a:effectLst/>
                        <a:latin typeface="Calibri" panose="020F0502020204030204" pitchFamily="34" charset="0"/>
                      </a:endParaRPr>
                    </a:p>
                  </a:txBody>
                  <a:tcPr marL="9525" marR="9525" marT="9525" marB="0" anchor="b"/>
                </a:tc>
                <a:tc gridSpan="2">
                  <a:txBody>
                    <a:bodyPr/>
                    <a:lstStyle/>
                    <a:p>
                      <a:pPr algn="ctr" fontAlgn="b"/>
                      <a:r>
                        <a:rPr lang="en-AU" sz="1100" u="none" strike="noStrike">
                          <a:effectLst/>
                        </a:rPr>
                        <a:t>Very Good</a:t>
                      </a:r>
                      <a:endParaRPr lang="en-AU" sz="1100" b="0" i="0" u="none" strike="noStrike">
                        <a:solidFill>
                          <a:srgbClr val="000000"/>
                        </a:solidFill>
                        <a:effectLst/>
                        <a:latin typeface="Calibri" panose="020F0502020204030204" pitchFamily="34" charset="0"/>
                      </a:endParaRPr>
                    </a:p>
                  </a:txBody>
                  <a:tcPr marL="9525" marR="9525" marT="9525" marB="0" anchor="b"/>
                </a:tc>
                <a:tc hMerge="1">
                  <a:txBody>
                    <a:bodyPr/>
                    <a:lstStyle/>
                    <a:p>
                      <a:endParaRPr lang="zh-CN"/>
                    </a:p>
                  </a:txBody>
                  <a:tcPr marL="9525" marR="9525" marT="9525" marB="0" anchor="b"/>
                </a:tc>
                <a:tc>
                  <a:txBody>
                    <a:bodyPr/>
                    <a:lstStyle/>
                    <a:p>
                      <a:pPr algn="ctr" fontAlgn="b"/>
                      <a:r>
                        <a:rPr lang="en-AU" sz="1100" u="none" strike="noStrike">
                          <a:effectLst/>
                        </a:rPr>
                        <a:t>Very Good</a:t>
                      </a:r>
                      <a:endParaRPr lang="en-AU"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AU" sz="1100" u="none" strike="noStrike">
                          <a:effectLst/>
                        </a:rPr>
                        <a:t>Very Good</a:t>
                      </a:r>
                      <a:endParaRPr lang="en-AU"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AU" sz="1100" u="none" strike="noStrike">
                          <a:effectLst/>
                        </a:rPr>
                        <a:t>0.6</a:t>
                      </a:r>
                      <a:endParaRPr lang="en-AU"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10"/>
                  </a:ext>
                </a:extLst>
              </a:tr>
              <a:tr h="0">
                <a:tc>
                  <a:txBody>
                    <a:bodyPr/>
                    <a:lstStyle/>
                    <a:p>
                      <a:pPr algn="ctr" fontAlgn="b"/>
                      <a:r>
                        <a:rPr lang="en-AU" sz="1100" u="none" strike="noStrike">
                          <a:effectLst/>
                        </a:rPr>
                        <a:t>5</a:t>
                      </a:r>
                      <a:endParaRPr lang="en-AU"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AU" sz="1100" u="none" strike="noStrike">
                          <a:effectLst/>
                        </a:rPr>
                        <a:t>Mixed</a:t>
                      </a:r>
                      <a:endParaRPr lang="en-AU"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AU" sz="1100" u="none" strike="noStrike" dirty="0">
                          <a:effectLst/>
                        </a:rPr>
                        <a:t>Poor(0)</a:t>
                      </a:r>
                      <a:endParaRPr lang="en-AU"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AU" sz="1100" u="none" strike="noStrike" dirty="0" err="1">
                          <a:effectLst/>
                        </a:rPr>
                        <a:t>Fiar</a:t>
                      </a:r>
                      <a:endParaRPr lang="en-AU"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AU" sz="1100" u="none" strike="noStrike">
                          <a:effectLst/>
                        </a:rPr>
                        <a:t>Good</a:t>
                      </a:r>
                      <a:endParaRPr lang="en-AU" sz="1100" b="0" i="0" u="none" strike="noStrike">
                        <a:solidFill>
                          <a:srgbClr val="000000"/>
                        </a:solidFill>
                        <a:effectLst/>
                        <a:latin typeface="Calibri" panose="020F0502020204030204" pitchFamily="34" charset="0"/>
                      </a:endParaRPr>
                    </a:p>
                  </a:txBody>
                  <a:tcPr marL="9525" marR="9525" marT="9525" marB="0" anchor="b"/>
                </a:tc>
                <a:tc gridSpan="2">
                  <a:txBody>
                    <a:bodyPr/>
                    <a:lstStyle/>
                    <a:p>
                      <a:pPr algn="ctr" fontAlgn="b"/>
                      <a:r>
                        <a:rPr lang="en-AU" sz="1100" u="none" strike="noStrike" dirty="0">
                          <a:effectLst/>
                        </a:rPr>
                        <a:t>Very Good</a:t>
                      </a:r>
                      <a:endParaRPr lang="en-AU" sz="1100" b="0" i="0" u="none" strike="noStrike" dirty="0">
                        <a:solidFill>
                          <a:srgbClr val="000000"/>
                        </a:solidFill>
                        <a:effectLst/>
                        <a:latin typeface="Calibri" panose="020F0502020204030204" pitchFamily="34" charset="0"/>
                      </a:endParaRPr>
                    </a:p>
                  </a:txBody>
                  <a:tcPr marL="9525" marR="9525" marT="9525" marB="0" anchor="b"/>
                </a:tc>
                <a:tc hMerge="1">
                  <a:txBody>
                    <a:bodyPr/>
                    <a:lstStyle/>
                    <a:p>
                      <a:endParaRPr lang="zh-CN"/>
                    </a:p>
                  </a:txBody>
                  <a:tcPr marL="9525" marR="9525" marT="9525" marB="0" anchor="b"/>
                </a:tc>
                <a:tc>
                  <a:txBody>
                    <a:bodyPr/>
                    <a:lstStyle/>
                    <a:p>
                      <a:pPr algn="ctr" fontAlgn="b"/>
                      <a:r>
                        <a:rPr lang="en-AU" sz="1100" u="none" strike="noStrike" dirty="0">
                          <a:effectLst/>
                        </a:rPr>
                        <a:t>Excellent</a:t>
                      </a:r>
                      <a:endParaRPr lang="en-AU"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AU" sz="1100" u="none" strike="noStrike">
                          <a:effectLst/>
                        </a:rPr>
                        <a:t>Good</a:t>
                      </a:r>
                      <a:endParaRPr lang="en-AU"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AU" sz="1100" u="none" strike="noStrike" dirty="0">
                          <a:effectLst/>
                        </a:rPr>
                        <a:t>0.284</a:t>
                      </a:r>
                      <a:endParaRPr lang="en-AU"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11"/>
                  </a:ext>
                </a:extLst>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2"/>
          <p:cNvSpPr>
            <a:spLocks noGrp="1" noChangeArrowheads="1"/>
          </p:cNvSpPr>
          <p:nvPr>
            <p:ph type="title"/>
          </p:nvPr>
        </p:nvSpPr>
        <p:spPr/>
        <p:txBody>
          <a:bodyPr/>
          <a:lstStyle/>
          <a:p>
            <a:pPr eaLnBrk="1" hangingPunct="1">
              <a:defRPr/>
            </a:pPr>
            <a:r>
              <a:rPr lang="en-US">
                <a:ea typeface="+mj-ea"/>
              </a:rPr>
              <a:t>Analytic Hierarchy Process</a:t>
            </a:r>
          </a:p>
        </p:txBody>
      </p:sp>
      <p:sp>
        <p:nvSpPr>
          <p:cNvPr id="25603" name="Rectangle 3"/>
          <p:cNvSpPr>
            <a:spLocks noGrp="1" noChangeArrowheads="1"/>
          </p:cNvSpPr>
          <p:nvPr>
            <p:ph type="body" idx="1"/>
          </p:nvPr>
        </p:nvSpPr>
        <p:spPr>
          <a:xfrm>
            <a:off x="572278" y="839755"/>
            <a:ext cx="7247747" cy="3791777"/>
          </a:xfrm>
        </p:spPr>
        <p:txBody>
          <a:bodyPr/>
          <a:lstStyle/>
          <a:p>
            <a:pPr marL="400050" indent="-400050">
              <a:lnSpc>
                <a:spcPct val="100000"/>
              </a:lnSpc>
              <a:spcBef>
                <a:spcPct val="0"/>
              </a:spcBef>
              <a:buNone/>
            </a:pPr>
            <a:r>
              <a:rPr lang="en-US" altLang="en-US" sz="2100" dirty="0"/>
              <a:t>Limitations of AHP include:</a:t>
            </a:r>
            <a:endParaRPr lang="en-US" altLang="en-US" b="1" i="1" dirty="0">
              <a:solidFill>
                <a:schemeClr val="accent1"/>
              </a:solidFill>
            </a:endParaRPr>
          </a:p>
          <a:p>
            <a:pPr>
              <a:lnSpc>
                <a:spcPct val="100000"/>
              </a:lnSpc>
              <a:spcBef>
                <a:spcPct val="0"/>
              </a:spcBef>
            </a:pPr>
            <a:r>
              <a:rPr lang="en-US" altLang="en-US" sz="2100" dirty="0"/>
              <a:t>The AHP model does not adequately account for “negative utility” (e.g. negative cash outflow).</a:t>
            </a:r>
          </a:p>
          <a:p>
            <a:pPr lvl="1">
              <a:lnSpc>
                <a:spcPct val="100000"/>
              </a:lnSpc>
              <a:spcBef>
                <a:spcPct val="0"/>
              </a:spcBef>
            </a:pPr>
            <a:r>
              <a:rPr lang="en-US" altLang="en-US" sz="2100" dirty="0"/>
              <a:t>Counter measure: Use AHP score divided by the investment cost. </a:t>
            </a:r>
          </a:p>
          <a:p>
            <a:pPr>
              <a:lnSpc>
                <a:spcPct val="100000"/>
              </a:lnSpc>
              <a:spcBef>
                <a:spcPct val="0"/>
              </a:spcBef>
            </a:pPr>
            <a:r>
              <a:rPr lang="en-US" altLang="en-US" sz="2100" dirty="0"/>
              <a:t>All criteria must be fully disclosed and accounted for at the beginning of the selection process. </a:t>
            </a:r>
          </a:p>
          <a:p>
            <a:pPr lvl="1">
              <a:lnSpc>
                <a:spcPct val="100000"/>
              </a:lnSpc>
              <a:spcBef>
                <a:spcPct val="0"/>
              </a:spcBef>
            </a:pPr>
            <a:r>
              <a:rPr lang="en-US" altLang="en-US" sz="2100" dirty="0"/>
              <a:t>Powerful members can influence the process of assigning weights and determining criteria.  </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2"/>
          <p:cNvSpPr>
            <a:spLocks noGrp="1" noChangeArrowheads="1"/>
          </p:cNvSpPr>
          <p:nvPr>
            <p:ph type="title"/>
          </p:nvPr>
        </p:nvSpPr>
        <p:spPr/>
        <p:txBody>
          <a:bodyPr/>
          <a:lstStyle/>
          <a:p>
            <a:pPr eaLnBrk="1" hangingPunct="1">
              <a:defRPr/>
            </a:pPr>
            <a:r>
              <a:rPr lang="en-US" dirty="0">
                <a:ea typeface="+mj-ea"/>
              </a:rPr>
              <a:t>Profile Models</a:t>
            </a:r>
            <a:br>
              <a:rPr lang="en-US" dirty="0">
                <a:ea typeface="+mj-ea"/>
              </a:rPr>
            </a:br>
            <a:r>
              <a:rPr lang="en-US" sz="1200" dirty="0">
                <a:ea typeface="+mj-ea"/>
              </a:rPr>
              <a:t>(figure 3.4)</a:t>
            </a:r>
            <a:endParaRPr lang="en-US" dirty="0">
              <a:ea typeface="+mj-ea"/>
            </a:endParaRPr>
          </a:p>
        </p:txBody>
      </p:sp>
      <p:grpSp>
        <p:nvGrpSpPr>
          <p:cNvPr id="27652" name="Group 27"/>
          <p:cNvGrpSpPr/>
          <p:nvPr/>
        </p:nvGrpSpPr>
        <p:grpSpPr bwMode="auto">
          <a:xfrm>
            <a:off x="1463808" y="1448991"/>
            <a:ext cx="5000732" cy="3445638"/>
            <a:chOff x="908756" y="1066800"/>
            <a:chExt cx="6667643" cy="5025041"/>
          </a:xfrm>
        </p:grpSpPr>
        <p:cxnSp>
          <p:nvCxnSpPr>
            <p:cNvPr id="29" name="Straight Connector 28"/>
            <p:cNvCxnSpPr/>
            <p:nvPr/>
          </p:nvCxnSpPr>
          <p:spPr>
            <a:xfrm>
              <a:off x="2057401" y="1066800"/>
              <a:ext cx="0" cy="4419088"/>
            </a:xfrm>
            <a:prstGeom prst="line">
              <a:avLst/>
            </a:prstGeom>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2057401" y="5485888"/>
              <a:ext cx="4648200" cy="0"/>
            </a:xfrm>
            <a:prstGeom prst="line">
              <a:avLst/>
            </a:prstGeom>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sp>
          <p:nvSpPr>
            <p:cNvPr id="25609" name="TextBox 5"/>
            <p:cNvSpPr txBox="1">
              <a:spLocks noChangeArrowheads="1"/>
            </p:cNvSpPr>
            <p:nvPr/>
          </p:nvSpPr>
          <p:spPr bwMode="auto">
            <a:xfrm rot="16200000">
              <a:off x="1539219" y="3091679"/>
              <a:ext cx="680762" cy="369332"/>
            </a:xfrm>
            <a:prstGeom prst="rect">
              <a:avLst/>
            </a:prstGeom>
            <a:noFill/>
            <a:ln w="38100">
              <a:solidFill>
                <a:schemeClr val="accent3">
                  <a:lumMod val="75000"/>
                </a:schemeClr>
              </a:solidFill>
              <a:miter lim="800000"/>
            </a:ln>
          </p:spPr>
          <p:txBody>
            <a:bodyPr wrap="none">
              <a:spAutoFit/>
            </a:bodyPr>
            <a:lstStyle/>
            <a:p>
              <a:pPr>
                <a:defRPr/>
              </a:pPr>
              <a:r>
                <a:rPr lang="en-US" sz="1200">
                  <a:latin typeface="Times New Roman" panose="02020503050405090304" pitchFamily="18" charset="0"/>
                  <a:ea typeface="+mn-ea"/>
                  <a:cs typeface="Times New Roman" panose="02020503050405090304" pitchFamily="18" charset="0"/>
                </a:rPr>
                <a:t>Risk</a:t>
              </a:r>
            </a:p>
          </p:txBody>
        </p:sp>
        <p:sp>
          <p:nvSpPr>
            <p:cNvPr id="25610" name="TextBox 6"/>
            <p:cNvSpPr txBox="1">
              <a:spLocks noChangeArrowheads="1"/>
            </p:cNvSpPr>
            <p:nvPr/>
          </p:nvSpPr>
          <p:spPr bwMode="auto">
            <a:xfrm>
              <a:off x="4191001" y="5485888"/>
              <a:ext cx="806204" cy="403969"/>
            </a:xfrm>
            <a:prstGeom prst="rect">
              <a:avLst/>
            </a:prstGeom>
            <a:noFill/>
            <a:ln w="38100">
              <a:solidFill>
                <a:schemeClr val="accent3">
                  <a:lumMod val="75000"/>
                </a:schemeClr>
              </a:solidFill>
              <a:miter lim="800000"/>
            </a:ln>
          </p:spPr>
          <p:txBody>
            <a:bodyPr wrap="none">
              <a:spAutoFit/>
            </a:bodyPr>
            <a:lstStyle/>
            <a:p>
              <a:pPr>
                <a:defRPr/>
              </a:pPr>
              <a:r>
                <a:rPr lang="en-US" sz="1200">
                  <a:latin typeface="Times New Roman" panose="02020503050405090304" pitchFamily="18" charset="0"/>
                  <a:ea typeface="+mn-ea"/>
                  <a:cs typeface="Times New Roman" panose="02020503050405090304" pitchFamily="18" charset="0"/>
                </a:rPr>
                <a:t>Return</a:t>
              </a:r>
            </a:p>
          </p:txBody>
        </p:sp>
        <p:cxnSp>
          <p:nvCxnSpPr>
            <p:cNvPr id="33" name="Straight Connector 32"/>
            <p:cNvCxnSpPr/>
            <p:nvPr/>
          </p:nvCxnSpPr>
          <p:spPr>
            <a:xfrm>
              <a:off x="2057401" y="1752670"/>
              <a:ext cx="4495800" cy="0"/>
            </a:xfrm>
            <a:prstGeom prst="line">
              <a:avLst/>
            </a:prstGeom>
            <a:ln w="38100">
              <a:solidFill>
                <a:schemeClr val="accent3">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3352801" y="1066800"/>
              <a:ext cx="0" cy="4419088"/>
            </a:xfrm>
            <a:prstGeom prst="line">
              <a:avLst/>
            </a:prstGeom>
            <a:ln w="38100">
              <a:solidFill>
                <a:schemeClr val="accent3">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25613" name="TextBox 11"/>
            <p:cNvSpPr txBox="1">
              <a:spLocks noChangeArrowheads="1"/>
            </p:cNvSpPr>
            <p:nvPr/>
          </p:nvSpPr>
          <p:spPr bwMode="auto">
            <a:xfrm>
              <a:off x="908756" y="1490478"/>
              <a:ext cx="1178101" cy="605953"/>
            </a:xfrm>
            <a:prstGeom prst="rect">
              <a:avLst/>
            </a:prstGeom>
            <a:noFill/>
            <a:ln w="38100">
              <a:solidFill>
                <a:schemeClr val="accent3">
                  <a:lumMod val="75000"/>
                </a:schemeClr>
              </a:solidFill>
              <a:miter lim="800000"/>
            </a:ln>
          </p:spPr>
          <p:txBody>
            <a:bodyPr wrap="none">
              <a:spAutoFit/>
            </a:bodyPr>
            <a:lstStyle/>
            <a:p>
              <a:pPr algn="ctr">
                <a:defRPr/>
              </a:pPr>
              <a:r>
                <a:rPr lang="en-US" sz="1050">
                  <a:latin typeface="Times New Roman" panose="02020503050405090304" pitchFamily="18" charset="0"/>
                  <a:ea typeface="+mn-ea"/>
                  <a:cs typeface="Times New Roman" panose="02020503050405090304" pitchFamily="18" charset="0"/>
                </a:rPr>
                <a:t>Maximum</a:t>
              </a:r>
            </a:p>
            <a:p>
              <a:pPr algn="ctr">
                <a:defRPr/>
              </a:pPr>
              <a:r>
                <a:rPr lang="en-US" sz="1050">
                  <a:latin typeface="Times New Roman" panose="02020503050405090304" pitchFamily="18" charset="0"/>
                  <a:ea typeface="+mn-ea"/>
                  <a:cs typeface="Times New Roman" panose="02020503050405090304" pitchFamily="18" charset="0"/>
                </a:rPr>
                <a:t>Desired Risk</a:t>
              </a:r>
            </a:p>
          </p:txBody>
        </p:sp>
        <p:sp>
          <p:nvSpPr>
            <p:cNvPr id="25614" name="TextBox 12"/>
            <p:cNvSpPr txBox="1">
              <a:spLocks noChangeArrowheads="1"/>
            </p:cNvSpPr>
            <p:nvPr/>
          </p:nvSpPr>
          <p:spPr bwMode="auto">
            <a:xfrm>
              <a:off x="2684670" y="5485888"/>
              <a:ext cx="1336263" cy="605953"/>
            </a:xfrm>
            <a:prstGeom prst="rect">
              <a:avLst/>
            </a:prstGeom>
            <a:noFill/>
            <a:ln w="38100">
              <a:solidFill>
                <a:schemeClr val="accent3">
                  <a:lumMod val="75000"/>
                </a:schemeClr>
              </a:solidFill>
              <a:miter lim="800000"/>
            </a:ln>
          </p:spPr>
          <p:txBody>
            <a:bodyPr wrap="none">
              <a:spAutoFit/>
            </a:bodyPr>
            <a:lstStyle/>
            <a:p>
              <a:pPr algn="ctr">
                <a:defRPr/>
              </a:pPr>
              <a:r>
                <a:rPr lang="en-US" sz="1050">
                  <a:latin typeface="Times New Roman" panose="02020503050405090304" pitchFamily="18" charset="0"/>
                  <a:ea typeface="+mn-ea"/>
                  <a:cs typeface="Times New Roman" panose="02020503050405090304" pitchFamily="18" charset="0"/>
                </a:rPr>
                <a:t>Minimum</a:t>
              </a:r>
            </a:p>
            <a:p>
              <a:pPr algn="ctr">
                <a:defRPr/>
              </a:pPr>
              <a:r>
                <a:rPr lang="en-US" sz="1050">
                  <a:latin typeface="Times New Roman" panose="02020503050405090304" pitchFamily="18" charset="0"/>
                  <a:ea typeface="+mn-ea"/>
                  <a:cs typeface="Times New Roman" panose="02020503050405090304" pitchFamily="18" charset="0"/>
                </a:rPr>
                <a:t>Desired Return</a:t>
              </a:r>
            </a:p>
          </p:txBody>
        </p:sp>
        <p:sp>
          <p:nvSpPr>
            <p:cNvPr id="25615" name="TextBox 13"/>
            <p:cNvSpPr txBox="1">
              <a:spLocks noChangeArrowheads="1"/>
            </p:cNvSpPr>
            <p:nvPr/>
          </p:nvSpPr>
          <p:spPr bwMode="auto">
            <a:xfrm>
              <a:off x="2590802" y="4723617"/>
              <a:ext cx="432171" cy="403969"/>
            </a:xfrm>
            <a:prstGeom prst="rect">
              <a:avLst/>
            </a:prstGeom>
            <a:noFill/>
            <a:ln w="38100">
              <a:solidFill>
                <a:schemeClr val="accent3">
                  <a:lumMod val="75000"/>
                </a:schemeClr>
              </a:solidFill>
              <a:miter lim="800000"/>
            </a:ln>
          </p:spPr>
          <p:txBody>
            <a:bodyPr wrap="none">
              <a:spAutoFit/>
            </a:bodyPr>
            <a:lstStyle/>
            <a:p>
              <a:pPr>
                <a:defRPr/>
              </a:pPr>
              <a:r>
                <a:rPr lang="en-US" sz="1200" i="1">
                  <a:latin typeface="Times New Roman" panose="02020503050405090304" pitchFamily="18" charset="0"/>
                  <a:ea typeface="+mn-ea"/>
                  <a:cs typeface="Times New Roman" panose="02020503050405090304" pitchFamily="18" charset="0"/>
                </a:rPr>
                <a:t>X</a:t>
              </a:r>
              <a:r>
                <a:rPr lang="en-US" sz="1050" i="1" baseline="-25000">
                  <a:latin typeface="Times New Roman" panose="02020503050405090304" pitchFamily="18" charset="0"/>
                  <a:ea typeface="+mn-ea"/>
                  <a:cs typeface="Times New Roman" panose="02020503050405090304" pitchFamily="18" charset="0"/>
                </a:rPr>
                <a:t>1</a:t>
              </a:r>
              <a:endParaRPr lang="en-US" sz="1200" i="1" baseline="-25000">
                <a:latin typeface="Times New Roman" panose="02020503050405090304" pitchFamily="18" charset="0"/>
                <a:ea typeface="+mn-ea"/>
                <a:cs typeface="Times New Roman" panose="02020503050405090304" pitchFamily="18" charset="0"/>
              </a:endParaRPr>
            </a:p>
          </p:txBody>
        </p:sp>
        <p:sp>
          <p:nvSpPr>
            <p:cNvPr id="25616" name="Rectangle 14"/>
            <p:cNvSpPr>
              <a:spLocks noChangeArrowheads="1"/>
            </p:cNvSpPr>
            <p:nvPr/>
          </p:nvSpPr>
          <p:spPr bwMode="auto">
            <a:xfrm>
              <a:off x="4305300" y="3093156"/>
              <a:ext cx="502701" cy="538625"/>
            </a:xfrm>
            <a:prstGeom prst="rect">
              <a:avLst/>
            </a:prstGeom>
            <a:noFill/>
            <a:ln w="38100">
              <a:solidFill>
                <a:schemeClr val="accent3">
                  <a:lumMod val="75000"/>
                </a:schemeClr>
              </a:solidFill>
              <a:miter lim="800000"/>
            </a:ln>
          </p:spPr>
          <p:txBody>
            <a:bodyPr wrap="none">
              <a:spAutoFit/>
            </a:bodyPr>
            <a:lstStyle/>
            <a:p>
              <a:pPr>
                <a:defRPr/>
              </a:pPr>
              <a:r>
                <a:rPr lang="en-US" i="1">
                  <a:latin typeface="Times New Roman" panose="02020503050405090304" pitchFamily="18" charset="0"/>
                  <a:ea typeface="+mn-ea"/>
                  <a:cs typeface="Times New Roman" panose="02020503050405090304" pitchFamily="18" charset="0"/>
                </a:rPr>
                <a:t>X</a:t>
              </a:r>
              <a:r>
                <a:rPr lang="en-US" sz="1200" i="1" baseline="-25000">
                  <a:latin typeface="Times New Roman" panose="02020503050405090304" pitchFamily="18" charset="0"/>
                  <a:ea typeface="+mn-ea"/>
                  <a:cs typeface="Times New Roman" panose="02020503050405090304" pitchFamily="18" charset="0"/>
                </a:rPr>
                <a:t>4</a:t>
              </a:r>
              <a:endParaRPr lang="en-US">
                <a:latin typeface="Calibri" panose="020F0502020204030204" pitchFamily="34" charset="0"/>
                <a:ea typeface="+mn-ea"/>
              </a:endParaRPr>
            </a:p>
          </p:txBody>
        </p:sp>
        <p:sp>
          <p:nvSpPr>
            <p:cNvPr id="25617" name="Rectangle 15"/>
            <p:cNvSpPr>
              <a:spLocks noChangeArrowheads="1"/>
            </p:cNvSpPr>
            <p:nvPr/>
          </p:nvSpPr>
          <p:spPr bwMode="auto">
            <a:xfrm>
              <a:off x="3651251" y="2417704"/>
              <a:ext cx="502701" cy="538625"/>
            </a:xfrm>
            <a:prstGeom prst="rect">
              <a:avLst/>
            </a:prstGeom>
            <a:noFill/>
            <a:ln w="38100">
              <a:solidFill>
                <a:schemeClr val="accent3">
                  <a:lumMod val="75000"/>
                </a:schemeClr>
              </a:solidFill>
              <a:miter lim="800000"/>
            </a:ln>
          </p:spPr>
          <p:txBody>
            <a:bodyPr wrap="none">
              <a:spAutoFit/>
            </a:bodyPr>
            <a:lstStyle/>
            <a:p>
              <a:pPr>
                <a:defRPr/>
              </a:pPr>
              <a:r>
                <a:rPr lang="en-US" i="1">
                  <a:latin typeface="Times New Roman" panose="02020503050405090304" pitchFamily="18" charset="0"/>
                  <a:ea typeface="+mn-ea"/>
                  <a:cs typeface="Times New Roman" panose="02020503050405090304" pitchFamily="18" charset="0"/>
                </a:rPr>
                <a:t>X</a:t>
              </a:r>
              <a:r>
                <a:rPr lang="en-US" sz="1200" i="1" baseline="-25000">
                  <a:latin typeface="Times New Roman" panose="02020503050405090304" pitchFamily="18" charset="0"/>
                  <a:ea typeface="+mn-ea"/>
                  <a:cs typeface="Times New Roman" panose="02020503050405090304" pitchFamily="18" charset="0"/>
                </a:rPr>
                <a:t>2</a:t>
              </a:r>
              <a:endParaRPr lang="en-US">
                <a:latin typeface="Calibri" panose="020F0502020204030204" pitchFamily="34" charset="0"/>
                <a:ea typeface="+mn-ea"/>
              </a:endParaRPr>
            </a:p>
          </p:txBody>
        </p:sp>
        <p:sp>
          <p:nvSpPr>
            <p:cNvPr id="25618" name="Rectangle 16"/>
            <p:cNvSpPr>
              <a:spLocks noChangeArrowheads="1"/>
            </p:cNvSpPr>
            <p:nvPr/>
          </p:nvSpPr>
          <p:spPr bwMode="auto">
            <a:xfrm>
              <a:off x="3651251" y="4266948"/>
              <a:ext cx="502701" cy="538625"/>
            </a:xfrm>
            <a:prstGeom prst="rect">
              <a:avLst/>
            </a:prstGeom>
            <a:noFill/>
            <a:ln w="38100">
              <a:solidFill>
                <a:schemeClr val="accent3">
                  <a:lumMod val="75000"/>
                </a:schemeClr>
              </a:solidFill>
              <a:miter lim="800000"/>
            </a:ln>
          </p:spPr>
          <p:txBody>
            <a:bodyPr wrap="none">
              <a:spAutoFit/>
            </a:bodyPr>
            <a:lstStyle/>
            <a:p>
              <a:pPr>
                <a:defRPr/>
              </a:pPr>
              <a:r>
                <a:rPr lang="en-US" i="1">
                  <a:latin typeface="Times New Roman" panose="02020503050405090304" pitchFamily="18" charset="0"/>
                  <a:ea typeface="+mn-ea"/>
                  <a:cs typeface="Times New Roman" panose="02020503050405090304" pitchFamily="18" charset="0"/>
                </a:rPr>
                <a:t>X</a:t>
              </a:r>
              <a:r>
                <a:rPr lang="en-US" sz="1200" i="1" baseline="-25000">
                  <a:latin typeface="Times New Roman" panose="02020503050405090304" pitchFamily="18" charset="0"/>
                  <a:ea typeface="+mn-ea"/>
                  <a:cs typeface="Times New Roman" panose="02020503050405090304" pitchFamily="18" charset="0"/>
                </a:rPr>
                <a:t>3</a:t>
              </a:r>
              <a:endParaRPr lang="en-US">
                <a:latin typeface="Calibri" panose="020F0502020204030204" pitchFamily="34" charset="0"/>
                <a:ea typeface="+mn-ea"/>
              </a:endParaRPr>
            </a:p>
          </p:txBody>
        </p:sp>
        <p:sp>
          <p:nvSpPr>
            <p:cNvPr id="25619" name="Rectangle 17"/>
            <p:cNvSpPr>
              <a:spLocks noChangeArrowheads="1"/>
            </p:cNvSpPr>
            <p:nvPr/>
          </p:nvSpPr>
          <p:spPr bwMode="auto">
            <a:xfrm>
              <a:off x="6083301" y="1296002"/>
              <a:ext cx="502701" cy="538625"/>
            </a:xfrm>
            <a:prstGeom prst="rect">
              <a:avLst/>
            </a:prstGeom>
            <a:noFill/>
            <a:ln w="38100">
              <a:solidFill>
                <a:schemeClr val="accent3">
                  <a:lumMod val="75000"/>
                </a:schemeClr>
              </a:solidFill>
              <a:miter lim="800000"/>
            </a:ln>
          </p:spPr>
          <p:txBody>
            <a:bodyPr wrap="none">
              <a:spAutoFit/>
            </a:bodyPr>
            <a:lstStyle/>
            <a:p>
              <a:pPr>
                <a:defRPr/>
              </a:pPr>
              <a:r>
                <a:rPr lang="en-US" i="1">
                  <a:latin typeface="Times New Roman" panose="02020503050405090304" pitchFamily="18" charset="0"/>
                  <a:ea typeface="+mn-ea"/>
                  <a:cs typeface="Times New Roman" panose="02020503050405090304" pitchFamily="18" charset="0"/>
                </a:rPr>
                <a:t>X</a:t>
              </a:r>
              <a:r>
                <a:rPr lang="en-US" sz="1200" i="1" baseline="-25000">
                  <a:latin typeface="Times New Roman" panose="02020503050405090304" pitchFamily="18" charset="0"/>
                  <a:ea typeface="+mn-ea"/>
                  <a:cs typeface="Times New Roman" panose="02020503050405090304" pitchFamily="18" charset="0"/>
                </a:rPr>
                <a:t>6</a:t>
              </a:r>
              <a:endParaRPr lang="en-US">
                <a:latin typeface="Calibri" panose="020F0502020204030204" pitchFamily="34" charset="0"/>
                <a:ea typeface="+mn-ea"/>
              </a:endParaRPr>
            </a:p>
          </p:txBody>
        </p:sp>
        <p:sp>
          <p:nvSpPr>
            <p:cNvPr id="25620" name="Rectangle 18"/>
            <p:cNvSpPr>
              <a:spLocks noChangeArrowheads="1"/>
            </p:cNvSpPr>
            <p:nvPr/>
          </p:nvSpPr>
          <p:spPr bwMode="auto">
            <a:xfrm>
              <a:off x="5235576" y="3093156"/>
              <a:ext cx="502701" cy="538625"/>
            </a:xfrm>
            <a:prstGeom prst="rect">
              <a:avLst/>
            </a:prstGeom>
            <a:noFill/>
            <a:ln w="38100">
              <a:solidFill>
                <a:schemeClr val="accent3">
                  <a:lumMod val="75000"/>
                </a:schemeClr>
              </a:solidFill>
              <a:miter lim="800000"/>
            </a:ln>
          </p:spPr>
          <p:txBody>
            <a:bodyPr wrap="none">
              <a:spAutoFit/>
            </a:bodyPr>
            <a:lstStyle/>
            <a:p>
              <a:pPr>
                <a:defRPr/>
              </a:pPr>
              <a:r>
                <a:rPr lang="en-US" i="1">
                  <a:latin typeface="Times New Roman" panose="02020503050405090304" pitchFamily="18" charset="0"/>
                  <a:ea typeface="+mn-ea"/>
                  <a:cs typeface="Times New Roman" panose="02020503050405090304" pitchFamily="18" charset="0"/>
                </a:rPr>
                <a:t>X</a:t>
              </a:r>
              <a:r>
                <a:rPr lang="en-US" sz="1200" i="1" baseline="-25000">
                  <a:latin typeface="Times New Roman" panose="02020503050405090304" pitchFamily="18" charset="0"/>
                  <a:ea typeface="+mn-ea"/>
                  <a:cs typeface="Times New Roman" panose="02020503050405090304" pitchFamily="18" charset="0"/>
                </a:rPr>
                <a:t>5</a:t>
              </a:r>
              <a:endParaRPr lang="en-US">
                <a:latin typeface="Calibri" panose="020F0502020204030204" pitchFamily="34" charset="0"/>
                <a:ea typeface="+mn-ea"/>
              </a:endParaRPr>
            </a:p>
          </p:txBody>
        </p:sp>
        <p:cxnSp>
          <p:nvCxnSpPr>
            <p:cNvPr id="43" name="Straight Connector 42"/>
            <p:cNvCxnSpPr>
              <a:stCxn id="25615" idx="3"/>
              <a:endCxn id="25618" idx="1"/>
            </p:cNvCxnSpPr>
            <p:nvPr/>
          </p:nvCxnSpPr>
          <p:spPr>
            <a:xfrm flipV="1">
              <a:off x="3022972" y="4536261"/>
              <a:ext cx="628279" cy="389342"/>
            </a:xfrm>
            <a:prstGeom prst="line">
              <a:avLst/>
            </a:prstGeom>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flipV="1">
              <a:off x="3990976" y="3461268"/>
              <a:ext cx="1244600" cy="805681"/>
            </a:xfrm>
            <a:prstGeom prst="line">
              <a:avLst/>
            </a:prstGeom>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a:endCxn id="25619" idx="2"/>
            </p:cNvCxnSpPr>
            <p:nvPr/>
          </p:nvCxnSpPr>
          <p:spPr>
            <a:xfrm flipV="1">
              <a:off x="5630863" y="1834627"/>
              <a:ext cx="703788" cy="1258529"/>
            </a:xfrm>
            <a:prstGeom prst="line">
              <a:avLst/>
            </a:prstGeom>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sp>
          <p:nvSpPr>
            <p:cNvPr id="25624" name="TextBox 27"/>
            <p:cNvSpPr txBox="1">
              <a:spLocks noChangeArrowheads="1"/>
            </p:cNvSpPr>
            <p:nvPr/>
          </p:nvSpPr>
          <p:spPr bwMode="auto">
            <a:xfrm>
              <a:off x="5897563" y="3874527"/>
              <a:ext cx="1678836" cy="403969"/>
            </a:xfrm>
            <a:prstGeom prst="rect">
              <a:avLst/>
            </a:prstGeom>
            <a:noFill/>
            <a:ln w="38100">
              <a:solidFill>
                <a:schemeClr val="accent3">
                  <a:lumMod val="75000"/>
                </a:schemeClr>
              </a:solidFill>
              <a:miter lim="800000"/>
            </a:ln>
          </p:spPr>
          <p:txBody>
            <a:bodyPr wrap="none">
              <a:spAutoFit/>
            </a:bodyPr>
            <a:lstStyle/>
            <a:p>
              <a:pPr>
                <a:defRPr/>
              </a:pPr>
              <a:r>
                <a:rPr lang="en-US" sz="1200">
                  <a:latin typeface="Times New Roman" panose="02020503050405090304" pitchFamily="18" charset="0"/>
                  <a:ea typeface="+mn-ea"/>
                  <a:cs typeface="Times New Roman" panose="02020503050405090304" pitchFamily="18" charset="0"/>
                </a:rPr>
                <a:t>Efficient Frontier</a:t>
              </a:r>
            </a:p>
          </p:txBody>
        </p:sp>
        <p:cxnSp>
          <p:nvCxnSpPr>
            <p:cNvPr id="47" name="Straight Arrow Connector 46"/>
            <p:cNvCxnSpPr>
              <a:stCxn id="25624" idx="1"/>
            </p:cNvCxnSpPr>
            <p:nvPr/>
          </p:nvCxnSpPr>
          <p:spPr>
            <a:xfrm flipH="1" flipV="1">
              <a:off x="4935539" y="3733882"/>
              <a:ext cx="962024" cy="342630"/>
            </a:xfrm>
            <a:prstGeom prst="straightConnector1">
              <a:avLst/>
            </a:prstGeom>
            <a:ln w="38100">
              <a:solidFill>
                <a:schemeClr val="accent3">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a:stCxn id="25620" idx="2"/>
            </p:cNvCxnSpPr>
            <p:nvPr/>
          </p:nvCxnSpPr>
          <p:spPr>
            <a:xfrm flipH="1">
              <a:off x="5434012" y="3631781"/>
              <a:ext cx="52915" cy="1854107"/>
            </a:xfrm>
            <a:prstGeom prst="line">
              <a:avLst/>
            </a:prstGeom>
            <a:ln w="38100">
              <a:solidFill>
                <a:schemeClr val="accent3">
                  <a:lumMod val="75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4502151" y="3461268"/>
              <a:ext cx="0" cy="2024620"/>
            </a:xfrm>
            <a:prstGeom prst="line">
              <a:avLst/>
            </a:prstGeom>
            <a:ln w="38100">
              <a:solidFill>
                <a:schemeClr val="accent3">
                  <a:lumMod val="75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a:stCxn id="25616" idx="1"/>
              <a:endCxn id="25609" idx="2"/>
            </p:cNvCxnSpPr>
            <p:nvPr/>
          </p:nvCxnSpPr>
          <p:spPr>
            <a:xfrm flipH="1" flipV="1">
              <a:off x="2064267" y="3276345"/>
              <a:ext cx="2241034" cy="86123"/>
            </a:xfrm>
            <a:prstGeom prst="line">
              <a:avLst/>
            </a:prstGeom>
            <a:ln w="38100">
              <a:solidFill>
                <a:schemeClr val="accent3">
                  <a:lumMod val="75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a:stCxn id="25616" idx="3"/>
              <a:endCxn id="25620" idx="1"/>
            </p:cNvCxnSpPr>
            <p:nvPr/>
          </p:nvCxnSpPr>
          <p:spPr>
            <a:xfrm>
              <a:off x="4808002" y="3362469"/>
              <a:ext cx="427575" cy="0"/>
            </a:xfrm>
            <a:prstGeom prst="line">
              <a:avLst/>
            </a:prstGeom>
            <a:ln w="38100">
              <a:solidFill>
                <a:schemeClr val="accent3">
                  <a:lumMod val="75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a:stCxn id="25617" idx="2"/>
              <a:endCxn id="25618" idx="0"/>
            </p:cNvCxnSpPr>
            <p:nvPr/>
          </p:nvCxnSpPr>
          <p:spPr>
            <a:xfrm>
              <a:off x="3902602" y="2956329"/>
              <a:ext cx="0" cy="1310619"/>
            </a:xfrm>
            <a:prstGeom prst="line">
              <a:avLst/>
            </a:prstGeom>
            <a:ln w="38100">
              <a:solidFill>
                <a:schemeClr val="accent3">
                  <a:lumMod val="75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a:stCxn id="25617" idx="1"/>
            </p:cNvCxnSpPr>
            <p:nvPr/>
          </p:nvCxnSpPr>
          <p:spPr>
            <a:xfrm flipH="1" flipV="1">
              <a:off x="2057403" y="2603497"/>
              <a:ext cx="1593848" cy="83520"/>
            </a:xfrm>
            <a:prstGeom prst="line">
              <a:avLst/>
            </a:prstGeom>
            <a:ln w="38100">
              <a:solidFill>
                <a:schemeClr val="accent3">
                  <a:lumMod val="75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flipH="1">
              <a:off x="2046288" y="4451005"/>
              <a:ext cx="1593850" cy="0"/>
            </a:xfrm>
            <a:prstGeom prst="line">
              <a:avLst/>
            </a:prstGeom>
            <a:ln w="38100">
              <a:solidFill>
                <a:schemeClr val="accent3">
                  <a:lumMod val="75000"/>
                </a:schemeClr>
              </a:solidFill>
              <a:prstDash val="dashDot"/>
            </a:ln>
          </p:spPr>
          <p:style>
            <a:lnRef idx="1">
              <a:schemeClr val="accent1"/>
            </a:lnRef>
            <a:fillRef idx="0">
              <a:schemeClr val="accent1"/>
            </a:fillRef>
            <a:effectRef idx="0">
              <a:schemeClr val="accent1"/>
            </a:effectRef>
            <a:fontRef idx="minor">
              <a:schemeClr val="tx1"/>
            </a:fontRef>
          </p:style>
        </p:cxnSp>
        <p:sp>
          <p:nvSpPr>
            <p:cNvPr id="25633" name="Rectangle 45"/>
            <p:cNvSpPr>
              <a:spLocks noChangeArrowheads="1"/>
            </p:cNvSpPr>
            <p:nvPr/>
          </p:nvSpPr>
          <p:spPr bwMode="auto">
            <a:xfrm>
              <a:off x="4843463" y="1066800"/>
              <a:ext cx="502701" cy="538625"/>
            </a:xfrm>
            <a:prstGeom prst="rect">
              <a:avLst/>
            </a:prstGeom>
            <a:noFill/>
            <a:ln w="38100">
              <a:solidFill>
                <a:schemeClr val="accent3">
                  <a:lumMod val="75000"/>
                </a:schemeClr>
              </a:solidFill>
              <a:miter lim="800000"/>
            </a:ln>
          </p:spPr>
          <p:txBody>
            <a:bodyPr wrap="none">
              <a:spAutoFit/>
            </a:bodyPr>
            <a:lstStyle/>
            <a:p>
              <a:pPr>
                <a:defRPr/>
              </a:pPr>
              <a:r>
                <a:rPr lang="en-US" i="1">
                  <a:latin typeface="Times New Roman" panose="02020503050405090304" pitchFamily="18" charset="0"/>
                  <a:ea typeface="+mn-ea"/>
                  <a:cs typeface="Times New Roman" panose="02020503050405090304" pitchFamily="18" charset="0"/>
                </a:rPr>
                <a:t>X</a:t>
              </a:r>
              <a:r>
                <a:rPr lang="en-US" sz="1200" i="1" baseline="-25000">
                  <a:latin typeface="Times New Roman" panose="02020503050405090304" pitchFamily="18" charset="0"/>
                  <a:ea typeface="+mn-ea"/>
                  <a:cs typeface="Times New Roman" panose="02020503050405090304" pitchFamily="18" charset="0"/>
                </a:rPr>
                <a:t>7</a:t>
              </a:r>
              <a:endParaRPr lang="en-US">
                <a:latin typeface="Calibri" panose="020F0502020204030204" pitchFamily="34" charset="0"/>
                <a:ea typeface="+mn-ea"/>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p:cNvSpPr>
            <a:spLocks noGrp="1" noChangeArrowheads="1"/>
          </p:cNvSpPr>
          <p:nvPr>
            <p:ph type="title"/>
          </p:nvPr>
        </p:nvSpPr>
        <p:spPr/>
        <p:txBody>
          <a:bodyPr/>
          <a:lstStyle/>
          <a:p>
            <a:pPr eaLnBrk="1" hangingPunct="1">
              <a:defRPr/>
            </a:pPr>
            <a:r>
              <a:rPr lang="en-US">
                <a:ea typeface="+mj-ea"/>
              </a:rPr>
              <a:t>Financial Models</a:t>
            </a:r>
          </a:p>
        </p:txBody>
      </p:sp>
      <p:sp>
        <p:nvSpPr>
          <p:cNvPr id="28675" name="Rectangle 3"/>
          <p:cNvSpPr>
            <a:spLocks noGrp="1" noChangeArrowheads="1"/>
          </p:cNvSpPr>
          <p:nvPr>
            <p:ph type="body" idx="1"/>
          </p:nvPr>
        </p:nvSpPr>
        <p:spPr/>
        <p:txBody>
          <a:bodyPr/>
          <a:lstStyle/>
          <a:p>
            <a:pPr eaLnBrk="1" hangingPunct="1">
              <a:lnSpc>
                <a:spcPct val="150000"/>
              </a:lnSpc>
            </a:pPr>
            <a:r>
              <a:rPr lang="en-US" altLang="en-US" sz="2100" dirty="0"/>
              <a:t>Payback period</a:t>
            </a:r>
          </a:p>
          <a:p>
            <a:pPr eaLnBrk="1" hangingPunct="1">
              <a:lnSpc>
                <a:spcPct val="150000"/>
              </a:lnSpc>
            </a:pPr>
            <a:r>
              <a:rPr lang="en-US" altLang="en-US" sz="2100" dirty="0"/>
              <a:t>Net present value</a:t>
            </a:r>
          </a:p>
          <a:p>
            <a:pPr eaLnBrk="1" hangingPunct="1">
              <a:lnSpc>
                <a:spcPct val="150000"/>
              </a:lnSpc>
            </a:pPr>
            <a:r>
              <a:rPr lang="en-US" altLang="en-US" sz="2100" dirty="0"/>
              <a:t>Discounted payback period</a:t>
            </a:r>
          </a:p>
          <a:p>
            <a:pPr eaLnBrk="1" hangingPunct="1">
              <a:lnSpc>
                <a:spcPct val="150000"/>
              </a:lnSpc>
            </a:pPr>
            <a:r>
              <a:rPr lang="en-US" altLang="en-US" sz="2100" dirty="0"/>
              <a:t>Internal rate of return</a:t>
            </a:r>
          </a:p>
          <a:p>
            <a:pPr marL="0" indent="0" eaLnBrk="1" hangingPunct="1">
              <a:buNone/>
            </a:pPr>
            <a:endParaRPr lang="en-US" altLang="en-US" dirty="0"/>
          </a:p>
          <a:p>
            <a:pPr eaLnBrk="1" hangingPunct="1">
              <a:buFontTx/>
              <a:buNone/>
            </a:pPr>
            <a:endParaRPr lang="en-US" altLang="en-US"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2" name="Rectangle 2"/>
          <p:cNvSpPr>
            <a:spLocks noGrp="1" noChangeArrowheads="1"/>
          </p:cNvSpPr>
          <p:nvPr>
            <p:ph type="title"/>
          </p:nvPr>
        </p:nvSpPr>
        <p:spPr>
          <a:xfrm>
            <a:off x="1485900" y="228600"/>
            <a:ext cx="6172200" cy="857250"/>
          </a:xfrm>
        </p:spPr>
        <p:txBody>
          <a:bodyPr/>
          <a:lstStyle/>
          <a:p>
            <a:pPr eaLnBrk="1" hangingPunct="1">
              <a:defRPr/>
            </a:pPr>
            <a:r>
              <a:rPr lang="en-US" dirty="0">
                <a:ea typeface="+mj-ea"/>
              </a:rPr>
              <a:t>Payback Period</a:t>
            </a:r>
          </a:p>
        </p:txBody>
      </p:sp>
      <p:sp>
        <p:nvSpPr>
          <p:cNvPr id="2052" name="Rectangle 3"/>
          <p:cNvSpPr>
            <a:spLocks noGrp="1" noChangeArrowheads="1"/>
          </p:cNvSpPr>
          <p:nvPr>
            <p:ph type="body" idx="1"/>
          </p:nvPr>
        </p:nvSpPr>
        <p:spPr>
          <a:xfrm>
            <a:off x="1657350" y="3600450"/>
            <a:ext cx="6172200" cy="1028700"/>
          </a:xfrm>
        </p:spPr>
        <p:txBody>
          <a:bodyPr/>
          <a:lstStyle/>
          <a:p>
            <a:pPr eaLnBrk="1" hangingPunct="1">
              <a:buFontTx/>
              <a:buNone/>
            </a:pPr>
            <a:r>
              <a:rPr lang="en-US" altLang="en-US" sz="2100" u="sng"/>
              <a:t>Cash flows</a:t>
            </a:r>
            <a:r>
              <a:rPr lang="en-US" altLang="en-US" sz="2100"/>
              <a:t> should be </a:t>
            </a:r>
            <a:r>
              <a:rPr lang="en-US" altLang="en-US" sz="2100" u="sng"/>
              <a:t>discounted</a:t>
            </a:r>
            <a:r>
              <a:rPr lang="en-US" altLang="en-US" sz="2100"/>
              <a:t>.</a:t>
            </a:r>
            <a:endParaRPr lang="en-US" altLang="en-US" sz="2100" u="sng"/>
          </a:p>
          <a:p>
            <a:pPr eaLnBrk="1" hangingPunct="1">
              <a:buFontTx/>
              <a:buNone/>
            </a:pPr>
            <a:r>
              <a:rPr lang="en-US" altLang="en-US" sz="2100" u="sng"/>
              <a:t>Lower</a:t>
            </a:r>
            <a:r>
              <a:rPr lang="en-US" altLang="en-US" sz="2100"/>
              <a:t> numbers are </a:t>
            </a:r>
            <a:r>
              <a:rPr lang="en-US" altLang="en-US" sz="2100" u="sng"/>
              <a:t>better</a:t>
            </a:r>
            <a:r>
              <a:rPr lang="en-US" altLang="en-US" sz="2100"/>
              <a:t> </a:t>
            </a:r>
            <a:r>
              <a:rPr lang="en-US" altLang="en-US" sz="2100" b="1" i="1">
                <a:solidFill>
                  <a:schemeClr val="accent1"/>
                </a:solidFill>
              </a:rPr>
              <a:t>(faster payback)</a:t>
            </a:r>
            <a:r>
              <a:rPr lang="en-US" altLang="en-US" sz="2100"/>
              <a:t>.</a:t>
            </a:r>
            <a:endParaRPr lang="en-US" altLang="en-US" sz="2100" b="1" i="1">
              <a:solidFill>
                <a:schemeClr val="accent1"/>
              </a:solidFill>
            </a:endParaRPr>
          </a:p>
        </p:txBody>
      </p:sp>
      <p:graphicFrame>
        <p:nvGraphicFramePr>
          <p:cNvPr id="2050" name="Object 13"/>
          <p:cNvGraphicFramePr>
            <a:graphicFrameLocks noChangeAspect="1"/>
          </p:cNvGraphicFramePr>
          <p:nvPr/>
        </p:nvGraphicFramePr>
        <p:xfrm>
          <a:off x="1657350" y="2343151"/>
          <a:ext cx="5625704" cy="841772"/>
        </p:xfrm>
        <a:graphic>
          <a:graphicData uri="http://schemas.openxmlformats.org/presentationml/2006/ole">
            <mc:AlternateContent xmlns:mc="http://schemas.openxmlformats.org/markup-compatibility/2006">
              <mc:Choice xmlns:v="urn:schemas-microsoft-com:vml" Requires="v">
                <p:oleObj spid="_x0000_s3112" name="Equation" r:id="rId4" imgW="2590800" imgH="419100" progId="">
                  <p:embed/>
                </p:oleObj>
              </mc:Choice>
              <mc:Fallback>
                <p:oleObj name="Equation" r:id="rId4" imgW="2590800" imgH="419100" progId="">
                  <p:embed/>
                  <p:pic>
                    <p:nvPicPr>
                      <p:cNvPr id="0" name="图片 310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57350" y="2343151"/>
                        <a:ext cx="5625704" cy="841772"/>
                      </a:xfrm>
                      <a:prstGeom prst="rect">
                        <a:avLst/>
                      </a:prstGeom>
                      <a:solidFill>
                        <a:srgbClr val="06995A"/>
                      </a:solidFill>
                      <a:ln w="9525">
                        <a:solidFill>
                          <a:schemeClr val="accent1"/>
                        </a:solidFill>
                        <a:miter lim="800000"/>
                        <a:headEnd/>
                        <a:tailEnd/>
                      </a:ln>
                    </p:spPr>
                  </p:pic>
                </p:oleObj>
              </mc:Fallback>
            </mc:AlternateContent>
          </a:graphicData>
        </a:graphic>
      </p:graphicFrame>
      <p:sp>
        <p:nvSpPr>
          <p:cNvPr id="2053" name="Rectangle 5"/>
          <p:cNvSpPr>
            <a:spLocks noChangeArrowheads="1"/>
          </p:cNvSpPr>
          <p:nvPr/>
        </p:nvSpPr>
        <p:spPr bwMode="auto">
          <a:xfrm>
            <a:off x="1390650" y="1445419"/>
            <a:ext cx="6172200" cy="8977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a:solidFill>
                  <a:schemeClr val="tx1"/>
                </a:solidFill>
                <a:latin typeface="Corbel" panose="020B0503020204020204" pitchFamily="34" charset="0"/>
                <a:ea typeface="MS PGothic" panose="020B0600070205080204" pitchFamily="34" charset="-128"/>
              </a:defRPr>
            </a:lvl1pPr>
            <a:lvl2pPr marL="742950" indent="-285750">
              <a:defRPr>
                <a:solidFill>
                  <a:schemeClr val="tx1"/>
                </a:solidFill>
                <a:latin typeface="Corbel" panose="020B0503020204020204" pitchFamily="34" charset="0"/>
                <a:ea typeface="MS PGothic" panose="020B0600070205080204" pitchFamily="34" charset="-128"/>
              </a:defRPr>
            </a:lvl2pPr>
            <a:lvl3pPr marL="1143000" indent="-228600">
              <a:defRPr>
                <a:solidFill>
                  <a:schemeClr val="tx1"/>
                </a:solidFill>
                <a:latin typeface="Corbel" panose="020B0503020204020204" pitchFamily="34" charset="0"/>
                <a:ea typeface="MS PGothic" panose="020B0600070205080204" pitchFamily="34" charset="-128"/>
              </a:defRPr>
            </a:lvl3pPr>
            <a:lvl4pPr marL="1600200" indent="-228600">
              <a:defRPr>
                <a:solidFill>
                  <a:schemeClr val="tx1"/>
                </a:solidFill>
                <a:latin typeface="Corbel" panose="020B0503020204020204" pitchFamily="34" charset="0"/>
                <a:ea typeface="MS PGothic" panose="020B0600070205080204" pitchFamily="34" charset="-128"/>
              </a:defRPr>
            </a:lvl4pPr>
            <a:lvl5pPr marL="2057400" indent="-228600">
              <a:defRPr>
                <a:solidFill>
                  <a:schemeClr val="tx1"/>
                </a:solidFill>
                <a:latin typeface="Corbel" panose="020B0503020204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Corbel" panose="020B0503020204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Corbel" panose="020B0503020204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Corbel" panose="020B0503020204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Corbel" panose="020B0503020204020204" pitchFamily="34" charset="0"/>
                <a:ea typeface="MS PGothic" panose="020B0600070205080204" pitchFamily="34" charset="-128"/>
              </a:defRPr>
            </a:lvl9pPr>
          </a:lstStyle>
          <a:p>
            <a:pPr>
              <a:spcBef>
                <a:spcPct val="20000"/>
              </a:spcBef>
            </a:pPr>
            <a:r>
              <a:rPr lang="en-US" altLang="en-US" sz="2400">
                <a:latin typeface="Constantia" panose="02030602050306030303" pitchFamily="18" charset="0"/>
              </a:rPr>
              <a:t>	</a:t>
            </a:r>
            <a:r>
              <a:rPr lang="en-US" altLang="en-US" sz="2100">
                <a:latin typeface="Constantia" panose="02030602050306030303" pitchFamily="18" charset="0"/>
              </a:rPr>
              <a:t>Determines </a:t>
            </a:r>
            <a:r>
              <a:rPr lang="en-US" altLang="en-US" sz="2100" b="1" i="1">
                <a:solidFill>
                  <a:schemeClr val="accent1"/>
                </a:solidFill>
                <a:latin typeface="Constantia" panose="02030602050306030303" pitchFamily="18" charset="0"/>
              </a:rPr>
              <a:t>how long</a:t>
            </a:r>
            <a:r>
              <a:rPr lang="en-US" altLang="en-US" sz="2100" b="1">
                <a:solidFill>
                  <a:schemeClr val="accent1"/>
                </a:solidFill>
                <a:latin typeface="Constantia" panose="02030602050306030303" pitchFamily="18" charset="0"/>
              </a:rPr>
              <a:t> </a:t>
            </a:r>
            <a:r>
              <a:rPr lang="en-US" altLang="en-US" sz="2100">
                <a:latin typeface="Constantia" panose="02030602050306030303" pitchFamily="18" charset="0"/>
              </a:rPr>
              <a:t>it takes for a project to reach a breakeven point</a:t>
            </a:r>
          </a:p>
        </p:txBody>
      </p:sp>
      <p:sp>
        <p:nvSpPr>
          <p:cNvPr id="2" name="文本框 1"/>
          <p:cNvSpPr txBox="1"/>
          <p:nvPr/>
        </p:nvSpPr>
        <p:spPr>
          <a:xfrm>
            <a:off x="1964616" y="4398346"/>
            <a:ext cx="5318438" cy="646331"/>
          </a:xfrm>
          <a:prstGeom prst="rect">
            <a:avLst/>
          </a:prstGeom>
          <a:noFill/>
        </p:spPr>
        <p:txBody>
          <a:bodyPr wrap="square" rtlCol="0">
            <a:spAutoFit/>
          </a:bodyPr>
          <a:lstStyle/>
          <a:p>
            <a:r>
              <a:rPr kumimoji="1" lang="en-US" altLang="zh-CN" b="1" i="1" dirty="0">
                <a:solidFill>
                  <a:srgbClr val="FF0000"/>
                </a:solidFill>
              </a:rPr>
              <a:t>Assumption:</a:t>
            </a:r>
            <a:r>
              <a:rPr kumimoji="1" lang="en-US" altLang="zh-CN" dirty="0"/>
              <a:t> the cash flow in a year will be evenly occurs within the calendar year</a:t>
            </a:r>
            <a:endParaRPr kumimoji="1" lang="zh-CN" altLang="en-US"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eaLnBrk="1" hangingPunct="1">
              <a:defRPr/>
            </a:pPr>
            <a:r>
              <a:rPr lang="en-US" dirty="0">
                <a:ea typeface="+mj-ea"/>
              </a:rPr>
              <a:t>Payback period example</a:t>
            </a:r>
            <a:br>
              <a:rPr lang="en-US" dirty="0">
                <a:ea typeface="+mj-ea"/>
              </a:rPr>
            </a:br>
            <a:r>
              <a:rPr lang="en-US" sz="1200" dirty="0">
                <a:ea typeface="+mj-ea"/>
              </a:rPr>
              <a:t>(table 3.5)</a:t>
            </a:r>
            <a:endParaRPr lang="en-US" dirty="0">
              <a:ea typeface="+mj-ea"/>
            </a:endParaRPr>
          </a:p>
        </p:txBody>
      </p:sp>
      <p:pic>
        <p:nvPicPr>
          <p:cNvPr id="29699" name="Snagit_PPT8ACE"/>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46975" y="944563"/>
            <a:ext cx="7371848" cy="379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p:cNvSpPr>
            <a:spLocks noGrp="1"/>
          </p:cNvSpPr>
          <p:nvPr>
            <p:ph type="title"/>
          </p:nvPr>
        </p:nvSpPr>
        <p:spPr/>
        <p:txBody>
          <a:bodyPr/>
          <a:lstStyle/>
          <a:p>
            <a:pPr eaLnBrk="1" hangingPunct="1">
              <a:defRPr/>
            </a:pPr>
            <a:r>
              <a:rPr lang="en-US" dirty="0">
                <a:ea typeface="+mj-ea"/>
              </a:rPr>
              <a:t>Chapter 3: Learning Objectives</a:t>
            </a:r>
          </a:p>
        </p:txBody>
      </p:sp>
      <p:sp>
        <p:nvSpPr>
          <p:cNvPr id="3" name="Content Placeholder 2"/>
          <p:cNvSpPr>
            <a:spLocks noGrp="1"/>
          </p:cNvSpPr>
          <p:nvPr>
            <p:ph idx="1"/>
          </p:nvPr>
        </p:nvSpPr>
        <p:spPr/>
        <p:txBody>
          <a:bodyPr>
            <a:normAutofit/>
          </a:bodyPr>
          <a:lstStyle/>
          <a:p>
            <a:pPr marL="0" indent="0" fontAlgn="auto">
              <a:spcAft>
                <a:spcPts val="0"/>
              </a:spcAft>
              <a:buClr>
                <a:schemeClr val="accent3"/>
              </a:buClr>
              <a:buNone/>
              <a:defRPr/>
            </a:pPr>
            <a:r>
              <a:rPr lang="en-US" sz="1800" dirty="0">
                <a:ea typeface="+mn-ea"/>
              </a:rPr>
              <a:t>After completing this chapter, students will be able to:</a:t>
            </a:r>
          </a:p>
          <a:p>
            <a:pPr fontAlgn="auto">
              <a:spcAft>
                <a:spcPts val="0"/>
              </a:spcAft>
              <a:buClr>
                <a:schemeClr val="accent3"/>
              </a:buClr>
              <a:buFont typeface="+mj-lt"/>
              <a:buAutoNum type="arabicPeriod"/>
              <a:defRPr/>
            </a:pPr>
            <a:r>
              <a:rPr lang="en-US" sz="1800" dirty="0">
                <a:ea typeface="+mn-ea"/>
              </a:rPr>
              <a:t>Explain six criteria for a useful project selection/screening model.</a:t>
            </a:r>
          </a:p>
          <a:p>
            <a:pPr fontAlgn="auto">
              <a:spcAft>
                <a:spcPts val="0"/>
              </a:spcAft>
              <a:buClr>
                <a:schemeClr val="accent3"/>
              </a:buClr>
              <a:buFont typeface="+mj-lt"/>
              <a:buAutoNum type="arabicPeriod"/>
              <a:defRPr/>
            </a:pPr>
            <a:r>
              <a:rPr lang="en-US" sz="1800" dirty="0">
                <a:ea typeface="+mn-ea"/>
              </a:rPr>
              <a:t>Understand how to employ checklists and simple scoring models to select projects.</a:t>
            </a:r>
          </a:p>
          <a:p>
            <a:pPr fontAlgn="auto">
              <a:spcAft>
                <a:spcPts val="0"/>
              </a:spcAft>
              <a:buClr>
                <a:schemeClr val="accent3"/>
              </a:buClr>
              <a:buFont typeface="+mj-lt"/>
              <a:buAutoNum type="arabicPeriod"/>
              <a:defRPr/>
            </a:pPr>
            <a:r>
              <a:rPr lang="en-US" sz="1800" dirty="0">
                <a:ea typeface="+mn-ea"/>
              </a:rPr>
              <a:t>Use more sophisticated scoring models, such as the Analytical Hierarchy Process.</a:t>
            </a:r>
          </a:p>
          <a:p>
            <a:pPr fontAlgn="auto">
              <a:spcAft>
                <a:spcPts val="0"/>
              </a:spcAft>
              <a:buClr>
                <a:schemeClr val="accent3"/>
              </a:buClr>
              <a:buFont typeface="+mj-lt"/>
              <a:buAutoNum type="arabicPeriod"/>
              <a:defRPr/>
            </a:pPr>
            <a:r>
              <a:rPr lang="en-US" sz="1800" dirty="0">
                <a:ea typeface="+mn-ea"/>
              </a:rPr>
              <a:t>Learn how to use financial concepts, such as the efficient frontier and risk/return models.</a:t>
            </a:r>
          </a:p>
          <a:p>
            <a:pPr marL="205740" indent="-205740" fontAlgn="auto">
              <a:spcAft>
                <a:spcPts val="0"/>
              </a:spcAft>
              <a:buClr>
                <a:schemeClr val="accent3"/>
              </a:buClr>
              <a:buFont typeface="Wingdings 2" panose="05020102010507070707"/>
              <a:buChar char=""/>
              <a:defRPr/>
            </a:pPr>
            <a:endParaRPr lang="en-US" sz="1800" dirty="0">
              <a:ea typeface="+mn-ea"/>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7" name="Rectangle 2"/>
          <p:cNvSpPr>
            <a:spLocks noGrp="1" noChangeArrowheads="1"/>
          </p:cNvSpPr>
          <p:nvPr>
            <p:ph type="title"/>
          </p:nvPr>
        </p:nvSpPr>
        <p:spPr/>
        <p:txBody>
          <a:bodyPr/>
          <a:lstStyle/>
          <a:p>
            <a:pPr eaLnBrk="1" hangingPunct="1">
              <a:defRPr/>
            </a:pPr>
            <a:r>
              <a:rPr lang="en-US" dirty="0">
                <a:ea typeface="+mj-ea"/>
              </a:rPr>
              <a:t>Payback Period Example</a:t>
            </a:r>
            <a:br>
              <a:rPr lang="en-US" dirty="0">
                <a:ea typeface="+mj-ea"/>
              </a:rPr>
            </a:br>
            <a:r>
              <a:rPr lang="en-US" sz="1200" dirty="0">
                <a:ea typeface="+mj-ea"/>
              </a:rPr>
              <a:t>(table 3.6)</a:t>
            </a:r>
            <a:endParaRPr lang="en-US" dirty="0">
              <a:ea typeface="+mj-ea"/>
            </a:endParaRPr>
          </a:p>
        </p:txBody>
      </p:sp>
      <p:sp>
        <p:nvSpPr>
          <p:cNvPr id="30723" name="Rectangle 3"/>
          <p:cNvSpPr>
            <a:spLocks noGrp="1" noChangeArrowheads="1"/>
          </p:cNvSpPr>
          <p:nvPr>
            <p:ph type="body" sz="half" idx="4294967295"/>
          </p:nvPr>
        </p:nvSpPr>
        <p:spPr>
          <a:xfrm>
            <a:off x="1143000" y="1200150"/>
            <a:ext cx="6115050" cy="1314450"/>
          </a:xfrm>
        </p:spPr>
        <p:txBody>
          <a:bodyPr/>
          <a:lstStyle/>
          <a:p>
            <a:pPr eaLnBrk="1" hangingPunct="1">
              <a:buFontTx/>
              <a:buNone/>
            </a:pPr>
            <a:r>
              <a:rPr lang="en-US" altLang="en-US" sz="1800"/>
              <a:t>	</a:t>
            </a:r>
          </a:p>
        </p:txBody>
      </p:sp>
      <p:sp>
        <p:nvSpPr>
          <p:cNvPr id="3115" name="Text Box 38"/>
          <p:cNvSpPr txBox="1">
            <a:spLocks noChangeArrowheads="1"/>
          </p:cNvSpPr>
          <p:nvPr/>
        </p:nvSpPr>
        <p:spPr bwMode="auto">
          <a:xfrm>
            <a:off x="5823346" y="1920896"/>
            <a:ext cx="2057400" cy="2862322"/>
          </a:xfrm>
          <a:prstGeom prst="rect">
            <a:avLst/>
          </a:prstGeom>
          <a:noFill/>
          <a:ln w="9525">
            <a:solidFill>
              <a:schemeClr val="accent1"/>
            </a:solidFill>
            <a:miter lim="800000"/>
          </a:ln>
        </p:spPr>
        <p:txBody>
          <a:bodyPr>
            <a:spAutoFit/>
          </a:bodyPr>
          <a:lstStyle/>
          <a:p>
            <a:pPr>
              <a:spcBef>
                <a:spcPct val="50000"/>
              </a:spcBef>
              <a:defRPr/>
            </a:pPr>
            <a:r>
              <a:rPr lang="en-US" dirty="0">
                <a:solidFill>
                  <a:schemeClr val="accent1"/>
                </a:solidFill>
                <a:ea typeface="+mn-ea"/>
              </a:rPr>
              <a:t>Divide the cumulative amount by the cash flow amount in the third year and subtract from 3 to find out the moment the project breaks even.</a:t>
            </a:r>
          </a:p>
        </p:txBody>
      </p:sp>
      <p:cxnSp>
        <p:nvCxnSpPr>
          <p:cNvPr id="30725" name="AutoShape 40"/>
          <p:cNvCxnSpPr>
            <a:cxnSpLocks noChangeShapeType="1"/>
          </p:cNvCxnSpPr>
          <p:nvPr/>
        </p:nvCxnSpPr>
        <p:spPr bwMode="auto">
          <a:xfrm flipH="1">
            <a:off x="3752850" y="4044554"/>
            <a:ext cx="2038350" cy="434578"/>
          </a:xfrm>
          <a:prstGeom prst="straightConnector1">
            <a:avLst/>
          </a:prstGeom>
          <a:noFill/>
          <a:ln w="38100">
            <a:solidFill>
              <a:schemeClr val="tx1"/>
            </a:solidFill>
            <a:round/>
            <a:tailEnd type="triangle" w="lg" len="lg"/>
          </a:ln>
          <a:extLst>
            <a:ext uri="{909E8E84-426E-40DD-AFC4-6F175D3DCCD1}">
              <a14:hiddenFill xmlns:a14="http://schemas.microsoft.com/office/drawing/2010/main">
                <a:noFill/>
              </a14:hiddenFill>
            </a:ext>
          </a:extLst>
        </p:spPr>
      </p:cxnSp>
      <p:cxnSp>
        <p:nvCxnSpPr>
          <p:cNvPr id="30726" name="AutoShape 41"/>
          <p:cNvCxnSpPr>
            <a:cxnSpLocks noChangeShapeType="1"/>
          </p:cNvCxnSpPr>
          <p:nvPr/>
        </p:nvCxnSpPr>
        <p:spPr bwMode="auto">
          <a:xfrm flipH="1" flipV="1">
            <a:off x="5232797" y="2874169"/>
            <a:ext cx="571500" cy="1165622"/>
          </a:xfrm>
          <a:prstGeom prst="straightConnector1">
            <a:avLst/>
          </a:prstGeom>
          <a:noFill/>
          <a:ln w="38100">
            <a:solidFill>
              <a:schemeClr val="tx1"/>
            </a:solidFill>
            <a:round/>
            <a:tailEnd type="triangle" w="lg" len="lg"/>
          </a:ln>
          <a:extLst>
            <a:ext uri="{909E8E84-426E-40DD-AFC4-6F175D3DCCD1}">
              <a14:hiddenFill xmlns:a14="http://schemas.microsoft.com/office/drawing/2010/main">
                <a:noFill/>
              </a14:hiddenFill>
            </a:ext>
          </a:extLst>
        </p:spPr>
      </p:cxnSp>
      <p:pic>
        <p:nvPicPr>
          <p:cNvPr id="30727" name="Snagit_PPTAE9E"/>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57301" y="1419225"/>
            <a:ext cx="3956447" cy="2443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1701404" y="4044554"/>
            <a:ext cx="2374368" cy="738664"/>
          </a:xfrm>
          <a:prstGeom prst="rect">
            <a:avLst/>
          </a:prstGeom>
          <a:noFill/>
          <a:ln>
            <a:solidFill>
              <a:schemeClr val="accent1"/>
            </a:solidFill>
          </a:ln>
        </p:spPr>
        <p:txBody>
          <a:bodyPr wrap="none">
            <a:spAutoFit/>
          </a:bodyPr>
          <a:lstStyle/>
          <a:p>
            <a:pPr>
              <a:defRPr/>
            </a:pPr>
            <a:r>
              <a:rPr lang="en-US" sz="2100" dirty="0">
                <a:ea typeface="+mn-ea"/>
              </a:rPr>
              <a:t>3 - </a:t>
            </a:r>
            <a:r>
              <a:rPr lang="en-US" sz="2100" u="sng" dirty="0">
                <a:ea typeface="+mn-ea"/>
              </a:rPr>
              <a:t>50,000</a:t>
            </a:r>
            <a:r>
              <a:rPr lang="en-US" sz="2100" dirty="0">
                <a:ea typeface="+mn-ea"/>
              </a:rPr>
              <a:t> = 2.857</a:t>
            </a:r>
          </a:p>
          <a:p>
            <a:pPr>
              <a:defRPr/>
            </a:pPr>
            <a:r>
              <a:rPr lang="en-US" sz="2100" dirty="0">
                <a:ea typeface="+mn-ea"/>
              </a:rPr>
              <a:t>     350,000</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7" name="Rectangle 2"/>
          <p:cNvSpPr>
            <a:spLocks noGrp="1" noChangeArrowheads="1"/>
          </p:cNvSpPr>
          <p:nvPr>
            <p:ph type="title"/>
          </p:nvPr>
        </p:nvSpPr>
        <p:spPr/>
        <p:txBody>
          <a:bodyPr/>
          <a:lstStyle/>
          <a:p>
            <a:pPr eaLnBrk="1" hangingPunct="1">
              <a:defRPr/>
            </a:pPr>
            <a:r>
              <a:rPr lang="en-US" dirty="0">
                <a:ea typeface="+mj-ea"/>
              </a:rPr>
              <a:t>Payback Period Example</a:t>
            </a:r>
            <a:br>
              <a:rPr lang="en-US" dirty="0">
                <a:ea typeface="+mj-ea"/>
              </a:rPr>
            </a:br>
            <a:r>
              <a:rPr lang="en-US" sz="1200" dirty="0">
                <a:ea typeface="+mj-ea"/>
              </a:rPr>
              <a:t>(table 3.6)</a:t>
            </a:r>
          </a:p>
        </p:txBody>
      </p:sp>
      <p:sp>
        <p:nvSpPr>
          <p:cNvPr id="31747" name="Rectangle 3"/>
          <p:cNvSpPr>
            <a:spLocks noGrp="1" noChangeArrowheads="1"/>
          </p:cNvSpPr>
          <p:nvPr>
            <p:ph type="body" sz="half" idx="4294967295"/>
          </p:nvPr>
        </p:nvSpPr>
        <p:spPr>
          <a:xfrm>
            <a:off x="1143000" y="1200150"/>
            <a:ext cx="6115050" cy="1314450"/>
          </a:xfrm>
        </p:spPr>
        <p:txBody>
          <a:bodyPr/>
          <a:lstStyle/>
          <a:p>
            <a:pPr eaLnBrk="1" hangingPunct="1">
              <a:buFontTx/>
              <a:buNone/>
            </a:pPr>
            <a:r>
              <a:rPr lang="en-US" altLang="en-US" sz="1800"/>
              <a:t>	</a:t>
            </a:r>
          </a:p>
        </p:txBody>
      </p:sp>
      <p:sp>
        <p:nvSpPr>
          <p:cNvPr id="3115" name="Text Box 38"/>
          <p:cNvSpPr txBox="1">
            <a:spLocks noChangeArrowheads="1"/>
          </p:cNvSpPr>
          <p:nvPr/>
        </p:nvSpPr>
        <p:spPr bwMode="auto">
          <a:xfrm>
            <a:off x="5791200" y="1920896"/>
            <a:ext cx="2057400" cy="2862322"/>
          </a:xfrm>
          <a:prstGeom prst="rect">
            <a:avLst/>
          </a:prstGeom>
          <a:noFill/>
          <a:ln w="9525">
            <a:solidFill>
              <a:schemeClr val="accent1"/>
            </a:solidFill>
            <a:miter lim="800000"/>
          </a:ln>
        </p:spPr>
        <p:txBody>
          <a:bodyPr>
            <a:spAutoFit/>
          </a:bodyPr>
          <a:lstStyle/>
          <a:p>
            <a:pPr>
              <a:spcBef>
                <a:spcPct val="50000"/>
              </a:spcBef>
              <a:defRPr/>
            </a:pPr>
            <a:r>
              <a:rPr lang="en-US" dirty="0">
                <a:solidFill>
                  <a:schemeClr val="accent1"/>
                </a:solidFill>
                <a:ea typeface="+mn-ea"/>
              </a:rPr>
              <a:t>Divide the cumulative amount by the cash flow amount in the third year and subtract from 3 to find out the moment the project breaks even.</a:t>
            </a:r>
          </a:p>
        </p:txBody>
      </p:sp>
      <p:cxnSp>
        <p:nvCxnSpPr>
          <p:cNvPr id="31749" name="AutoShape 40"/>
          <p:cNvCxnSpPr>
            <a:cxnSpLocks noChangeShapeType="1"/>
          </p:cNvCxnSpPr>
          <p:nvPr/>
        </p:nvCxnSpPr>
        <p:spPr bwMode="auto">
          <a:xfrm flipH="1">
            <a:off x="3752850" y="4044554"/>
            <a:ext cx="2038350" cy="434578"/>
          </a:xfrm>
          <a:prstGeom prst="straightConnector1">
            <a:avLst/>
          </a:prstGeom>
          <a:noFill/>
          <a:ln w="38100">
            <a:solidFill>
              <a:schemeClr val="tx1"/>
            </a:solidFill>
            <a:round/>
            <a:tailEnd type="triangle" w="lg" len="lg"/>
          </a:ln>
          <a:extLst>
            <a:ext uri="{909E8E84-426E-40DD-AFC4-6F175D3DCCD1}">
              <a14:hiddenFill xmlns:a14="http://schemas.microsoft.com/office/drawing/2010/main">
                <a:noFill/>
              </a14:hiddenFill>
            </a:ext>
          </a:extLst>
        </p:spPr>
      </p:cxnSp>
      <p:cxnSp>
        <p:nvCxnSpPr>
          <p:cNvPr id="31750" name="AutoShape 41"/>
          <p:cNvCxnSpPr>
            <a:cxnSpLocks noChangeShapeType="1"/>
          </p:cNvCxnSpPr>
          <p:nvPr/>
        </p:nvCxnSpPr>
        <p:spPr bwMode="auto">
          <a:xfrm flipH="1" flipV="1">
            <a:off x="5282804" y="3492103"/>
            <a:ext cx="521494" cy="547688"/>
          </a:xfrm>
          <a:prstGeom prst="straightConnector1">
            <a:avLst/>
          </a:prstGeom>
          <a:noFill/>
          <a:ln w="38100">
            <a:solidFill>
              <a:schemeClr val="tx1"/>
            </a:solidFill>
            <a:round/>
            <a:tailEnd type="triangle" w="lg" len="lg"/>
          </a:ln>
          <a:extLst>
            <a:ext uri="{909E8E84-426E-40DD-AFC4-6F175D3DCCD1}">
              <a14:hiddenFill xmlns:a14="http://schemas.microsoft.com/office/drawing/2010/main">
                <a:noFill/>
              </a14:hiddenFill>
            </a:ext>
          </a:extLst>
        </p:spPr>
      </p:cxnSp>
      <p:sp>
        <p:nvSpPr>
          <p:cNvPr id="2" name="TextBox 1"/>
          <p:cNvSpPr txBox="1"/>
          <p:nvPr/>
        </p:nvSpPr>
        <p:spPr>
          <a:xfrm>
            <a:off x="1701403" y="4044554"/>
            <a:ext cx="2582758" cy="738664"/>
          </a:xfrm>
          <a:prstGeom prst="rect">
            <a:avLst/>
          </a:prstGeom>
          <a:noFill/>
          <a:ln>
            <a:solidFill>
              <a:schemeClr val="accent1"/>
            </a:solidFill>
          </a:ln>
        </p:spPr>
        <p:txBody>
          <a:bodyPr wrap="none">
            <a:spAutoFit/>
          </a:bodyPr>
          <a:lstStyle/>
          <a:p>
            <a:pPr>
              <a:defRPr/>
            </a:pPr>
            <a:r>
              <a:rPr lang="en-US" sz="2100" dirty="0"/>
              <a:t>5 – </a:t>
            </a:r>
            <a:r>
              <a:rPr lang="en-US" sz="2100" u="sng" dirty="0"/>
              <a:t>875,000</a:t>
            </a:r>
            <a:r>
              <a:rPr lang="en-US" sz="2100" dirty="0"/>
              <a:t> = 4.028</a:t>
            </a:r>
          </a:p>
          <a:p>
            <a:pPr>
              <a:defRPr/>
            </a:pPr>
            <a:r>
              <a:rPr lang="en-US" sz="2100" dirty="0"/>
              <a:t>      900,000</a:t>
            </a:r>
          </a:p>
        </p:txBody>
      </p:sp>
      <p:pic>
        <p:nvPicPr>
          <p:cNvPr id="31752" name="Snagit_PPTCC6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19200" y="1415654"/>
            <a:ext cx="4006454" cy="2331244"/>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10" name="Rectangle 2"/>
          <p:cNvSpPr>
            <a:spLocks noGrp="1" noChangeArrowheads="1"/>
          </p:cNvSpPr>
          <p:nvPr>
            <p:ph type="title"/>
          </p:nvPr>
        </p:nvSpPr>
        <p:spPr>
          <a:xfrm>
            <a:off x="322166" y="145631"/>
            <a:ext cx="6172200" cy="857250"/>
          </a:xfrm>
        </p:spPr>
        <p:txBody>
          <a:bodyPr/>
          <a:lstStyle/>
          <a:p>
            <a:pPr eaLnBrk="1" hangingPunct="1">
              <a:defRPr/>
            </a:pPr>
            <a:r>
              <a:rPr lang="en-US" dirty="0">
                <a:ea typeface="+mj-ea"/>
              </a:rPr>
              <a:t>Net Present Value – the larger the better</a:t>
            </a:r>
          </a:p>
        </p:txBody>
      </p:sp>
      <p:sp>
        <p:nvSpPr>
          <p:cNvPr id="3076" name="Rectangle 3"/>
          <p:cNvSpPr>
            <a:spLocks noGrp="1" noChangeArrowheads="1"/>
          </p:cNvSpPr>
          <p:nvPr>
            <p:ph type="body" idx="1"/>
          </p:nvPr>
        </p:nvSpPr>
        <p:spPr>
          <a:xfrm>
            <a:off x="167640" y="1111013"/>
            <a:ext cx="6172200" cy="800100"/>
          </a:xfrm>
        </p:spPr>
        <p:txBody>
          <a:bodyPr/>
          <a:lstStyle/>
          <a:p>
            <a:pPr eaLnBrk="1" hangingPunct="1">
              <a:buFontTx/>
              <a:buNone/>
            </a:pPr>
            <a:r>
              <a:rPr lang="en-US" altLang="en-US" sz="2100" dirty="0"/>
              <a:t>	Projects the change in the firm’s stock value if a project is undertaken.</a:t>
            </a:r>
          </a:p>
          <a:p>
            <a:pPr eaLnBrk="1" hangingPunct="1">
              <a:buFontTx/>
              <a:buNone/>
            </a:pPr>
            <a:endParaRPr lang="en-US" altLang="en-US" sz="2100" dirty="0"/>
          </a:p>
        </p:txBody>
      </p:sp>
      <p:sp>
        <p:nvSpPr>
          <p:cNvPr id="4112" name="Text Box 5"/>
          <p:cNvSpPr txBox="1">
            <a:spLocks noChangeArrowheads="1"/>
          </p:cNvSpPr>
          <p:nvPr/>
        </p:nvSpPr>
        <p:spPr bwMode="auto">
          <a:xfrm>
            <a:off x="5019966" y="1402932"/>
            <a:ext cx="3956394" cy="3662541"/>
          </a:xfrm>
          <a:prstGeom prst="rect">
            <a:avLst/>
          </a:prstGeom>
          <a:noFill/>
          <a:ln w="9525">
            <a:solidFill>
              <a:schemeClr val="accent1"/>
            </a:solidFill>
            <a:miter lim="800000"/>
          </a:ln>
        </p:spPr>
        <p:txBody>
          <a:bodyPr wrap="square">
            <a:spAutoFit/>
          </a:bodyPr>
          <a:lstStyle/>
          <a:p>
            <a:pPr>
              <a:spcBef>
                <a:spcPct val="50000"/>
              </a:spcBef>
              <a:defRPr/>
            </a:pPr>
            <a:r>
              <a:rPr lang="en-US" sz="1600" b="1" i="1" dirty="0">
                <a:solidFill>
                  <a:schemeClr val="accent1"/>
                </a:solidFill>
                <a:ea typeface="+mn-ea"/>
              </a:rPr>
              <a:t>Higher NPV values are better!</a:t>
            </a:r>
          </a:p>
          <a:p>
            <a:pPr>
              <a:spcBef>
                <a:spcPct val="50000"/>
              </a:spcBef>
              <a:defRPr/>
            </a:pPr>
            <a:r>
              <a:rPr lang="en-US" sz="1600" b="1" i="1" dirty="0">
                <a:solidFill>
                  <a:schemeClr val="accent1"/>
                </a:solidFill>
                <a:ea typeface="+mn-ea"/>
              </a:rPr>
              <a:t>r is often determined by the cost of capital.</a:t>
            </a:r>
          </a:p>
          <a:p>
            <a:pPr>
              <a:spcBef>
                <a:spcPct val="50000"/>
              </a:spcBef>
              <a:defRPr/>
            </a:pPr>
            <a:r>
              <a:rPr lang="en-US" sz="1600" b="1" i="1" dirty="0">
                <a:solidFill>
                  <a:schemeClr val="accent1"/>
                </a:solidFill>
                <a:ea typeface="+mn-ea"/>
              </a:rPr>
              <a:t>The inflation rate (which is based on forecasts) can be time-dependent.</a:t>
            </a:r>
          </a:p>
          <a:p>
            <a:pPr>
              <a:spcBef>
                <a:spcPct val="50000"/>
              </a:spcBef>
              <a:defRPr/>
            </a:pPr>
            <a:r>
              <a:rPr lang="en-US" sz="1600" b="1" i="1" dirty="0">
                <a:solidFill>
                  <a:schemeClr val="accent1"/>
                </a:solidFill>
                <a:ea typeface="+mn-ea"/>
              </a:rPr>
              <a:t>The length of each period is chosen by convenience (e.g., month, quarter, half-year, year, and so forth). </a:t>
            </a:r>
          </a:p>
          <a:p>
            <a:pPr>
              <a:spcBef>
                <a:spcPct val="50000"/>
              </a:spcBef>
              <a:defRPr/>
            </a:pPr>
            <a:r>
              <a:rPr lang="en-US" sz="1600" b="1" i="1" dirty="0">
                <a:solidFill>
                  <a:schemeClr val="accent1"/>
                </a:solidFill>
                <a:ea typeface="+mn-ea"/>
              </a:rPr>
              <a:t>Period 0 must be the start of the project.</a:t>
            </a:r>
          </a:p>
          <a:p>
            <a:pPr>
              <a:spcBef>
                <a:spcPct val="50000"/>
              </a:spcBef>
              <a:defRPr/>
            </a:pPr>
            <a:r>
              <a:rPr lang="en-US" sz="1600" b="1" i="1" dirty="0">
                <a:solidFill>
                  <a:schemeClr val="accent1"/>
                </a:solidFill>
                <a:ea typeface="+mn-ea"/>
              </a:rPr>
              <a:t>Ft is based on forecast and needs to consider the tax effect.</a:t>
            </a:r>
          </a:p>
        </p:txBody>
      </p:sp>
      <p:graphicFrame>
        <p:nvGraphicFramePr>
          <p:cNvPr id="6" name="Object 5"/>
          <p:cNvGraphicFramePr>
            <a:graphicFrameLocks noChangeAspect="1"/>
          </p:cNvGraphicFramePr>
          <p:nvPr>
            <p:extLst>
              <p:ext uri="{D42A27DB-BD31-4B8C-83A1-F6EECF244321}">
                <p14:modId xmlns:p14="http://schemas.microsoft.com/office/powerpoint/2010/main" val="2103871990"/>
              </p:ext>
            </p:extLst>
          </p:nvPr>
        </p:nvGraphicFramePr>
        <p:xfrm>
          <a:off x="518341" y="1781209"/>
          <a:ext cx="4370996" cy="2486795"/>
        </p:xfrm>
        <a:graphic>
          <a:graphicData uri="http://schemas.openxmlformats.org/presentationml/2006/ole">
            <mc:AlternateContent xmlns:mc="http://schemas.openxmlformats.org/markup-compatibility/2006">
              <mc:Choice xmlns:v="urn:schemas-microsoft-com:vml" Requires="v">
                <p:oleObj spid="_x0000_s4136" name="Equation" r:id="rId4" imgW="57302400" imgH="32613600" progId="Equation.3">
                  <p:embed/>
                </p:oleObj>
              </mc:Choice>
              <mc:Fallback>
                <p:oleObj name="Equation" r:id="rId4" imgW="57302400" imgH="32613600" progId="Equation.3">
                  <p:embed/>
                  <p:pic>
                    <p:nvPicPr>
                      <p:cNvPr id="0" name="图片 4127"/>
                      <p:cNvPicPr/>
                      <p:nvPr/>
                    </p:nvPicPr>
                    <p:blipFill>
                      <a:blip r:embed="rId5"/>
                      <a:stretch>
                        <a:fillRect/>
                      </a:stretch>
                    </p:blipFill>
                    <p:spPr>
                      <a:xfrm>
                        <a:off x="518341" y="1781209"/>
                        <a:ext cx="4370996" cy="2486795"/>
                      </a:xfrm>
                      <a:prstGeom prst="rect">
                        <a:avLst/>
                      </a:prstGeom>
                    </p:spPr>
                  </p:pic>
                </p:oleObj>
              </mc:Fallback>
            </mc:AlternateContent>
          </a:graphicData>
        </a:graphic>
      </p:graphicFrame>
      <p:sp>
        <p:nvSpPr>
          <p:cNvPr id="2" name="文本框 1"/>
          <p:cNvSpPr txBox="1"/>
          <p:nvPr/>
        </p:nvSpPr>
        <p:spPr>
          <a:xfrm>
            <a:off x="494444" y="4386942"/>
            <a:ext cx="2759296" cy="369332"/>
          </a:xfrm>
          <a:prstGeom prst="rect">
            <a:avLst/>
          </a:prstGeom>
          <a:noFill/>
        </p:spPr>
        <p:txBody>
          <a:bodyPr wrap="square" rtlCol="0">
            <a:spAutoFit/>
          </a:bodyPr>
          <a:lstStyle/>
          <a:p>
            <a:r>
              <a:rPr kumimoji="1" lang="en-US" altLang="zh-CN" b="1" i="1" dirty="0"/>
              <a:t>Discount rate </a:t>
            </a:r>
            <a:r>
              <a:rPr kumimoji="1" lang="en-US" altLang="zh-CN" i="1" dirty="0"/>
              <a:t>= </a:t>
            </a:r>
            <a:r>
              <a:rPr kumimoji="1" lang="en-US" altLang="zh-CN" i="1" dirty="0" err="1"/>
              <a:t>r+p</a:t>
            </a:r>
            <a:endParaRPr kumimoji="1" lang="zh-CN" altLang="en-US" i="1" dirty="0"/>
          </a:p>
        </p:txBody>
      </p:sp>
      <mc:AlternateContent xmlns:mc="http://schemas.openxmlformats.org/markup-compatibility/2006">
        <mc:Choice xmlns:a14="http://schemas.microsoft.com/office/drawing/2010/main" Requires="a14">
          <p:sp>
            <p:nvSpPr>
              <p:cNvPr id="13" name="文本框 12">
                <a:extLst>
                  <a:ext uri="{FF2B5EF4-FFF2-40B4-BE49-F238E27FC236}">
                    <a16:creationId xmlns:a16="http://schemas.microsoft.com/office/drawing/2014/main" id="{4AD89E6B-FA61-5746-9BD1-3F5C2F009138}"/>
                  </a:ext>
                </a:extLst>
              </p:cNvPr>
              <p:cNvSpPr txBox="1"/>
              <p:nvPr/>
            </p:nvSpPr>
            <p:spPr>
              <a:xfrm>
                <a:off x="5740299" y="180224"/>
                <a:ext cx="2543730" cy="431400"/>
              </a:xfrm>
              <a:prstGeom prst="rect">
                <a:avLst/>
              </a:prstGeom>
              <a:noFill/>
            </p:spPr>
            <p:txBody>
              <a:bodyPr wrap="square" rtlCol="0">
                <a:spAutoFit/>
              </a:bodyPr>
              <a:lstStyle/>
              <a:p>
                <a:r>
                  <a:rPr kumimoji="1" lang="en-US" altLang="zh-CN" sz="1400" b="1" dirty="0">
                    <a:solidFill>
                      <a:srgbClr val="FF0000"/>
                    </a:solidFill>
                  </a:rPr>
                  <a:t>Discount Factor = </a:t>
                </a:r>
                <a14:m>
                  <m:oMath xmlns:m="http://schemas.openxmlformats.org/officeDocument/2006/math">
                    <m:f>
                      <m:fPr>
                        <m:ctrlPr>
                          <a:rPr kumimoji="1" lang="en-US" altLang="zh-CN" sz="1400" b="1" i="1" smtClean="0">
                            <a:solidFill>
                              <a:srgbClr val="FF0000"/>
                            </a:solidFill>
                            <a:latin typeface="Cambria Math" panose="02040503050406030204" pitchFamily="18" charset="0"/>
                          </a:rPr>
                        </m:ctrlPr>
                      </m:fPr>
                      <m:num>
                        <m:r>
                          <a:rPr kumimoji="1" lang="en-US" altLang="zh-CN" sz="1400" b="1" i="1" smtClean="0">
                            <a:solidFill>
                              <a:srgbClr val="FF0000"/>
                            </a:solidFill>
                            <a:latin typeface="Cambria Math" panose="02040503050406030204" pitchFamily="18" charset="0"/>
                          </a:rPr>
                          <m:t>𝟏</m:t>
                        </m:r>
                      </m:num>
                      <m:den>
                        <m:sSup>
                          <m:sSupPr>
                            <m:ctrlPr>
                              <a:rPr kumimoji="1" lang="en-US" altLang="zh-CN" sz="1400" b="1" i="1" smtClean="0">
                                <a:solidFill>
                                  <a:srgbClr val="FF0000"/>
                                </a:solidFill>
                                <a:latin typeface="Cambria Math" panose="02040503050406030204" pitchFamily="18" charset="0"/>
                              </a:rPr>
                            </m:ctrlPr>
                          </m:sSupPr>
                          <m:e>
                            <m:r>
                              <a:rPr kumimoji="1" lang="en-US" altLang="zh-CN" sz="1400" b="1" i="1" smtClean="0">
                                <a:solidFill>
                                  <a:srgbClr val="FF0000"/>
                                </a:solidFill>
                                <a:latin typeface="Cambria Math" panose="02040503050406030204" pitchFamily="18" charset="0"/>
                              </a:rPr>
                              <m:t>(</m:t>
                            </m:r>
                            <m:r>
                              <a:rPr kumimoji="1" lang="en-US" altLang="zh-CN" sz="1400" b="1" i="1" smtClean="0">
                                <a:solidFill>
                                  <a:srgbClr val="FF0000"/>
                                </a:solidFill>
                                <a:latin typeface="Cambria Math" panose="02040503050406030204" pitchFamily="18" charset="0"/>
                              </a:rPr>
                              <m:t>𝟏</m:t>
                            </m:r>
                            <m:r>
                              <a:rPr kumimoji="1" lang="en-US" altLang="zh-CN" sz="1400" b="1" i="1" smtClean="0">
                                <a:solidFill>
                                  <a:srgbClr val="FF0000"/>
                                </a:solidFill>
                                <a:latin typeface="Cambria Math" panose="02040503050406030204" pitchFamily="18" charset="0"/>
                              </a:rPr>
                              <m:t>+</m:t>
                            </m:r>
                            <m:r>
                              <a:rPr kumimoji="1" lang="en-US" altLang="zh-CN" sz="1400" b="1" i="1" smtClean="0">
                                <a:solidFill>
                                  <a:srgbClr val="FF0000"/>
                                </a:solidFill>
                                <a:latin typeface="Cambria Math" panose="02040503050406030204" pitchFamily="18" charset="0"/>
                              </a:rPr>
                              <m:t>𝒓</m:t>
                            </m:r>
                            <m:r>
                              <a:rPr kumimoji="1" lang="en-US" altLang="zh-CN" sz="1400" b="1" i="1" smtClean="0">
                                <a:solidFill>
                                  <a:srgbClr val="FF0000"/>
                                </a:solidFill>
                                <a:latin typeface="Cambria Math" panose="02040503050406030204" pitchFamily="18" charset="0"/>
                              </a:rPr>
                              <m:t>+</m:t>
                            </m:r>
                            <m:sSub>
                              <m:sSubPr>
                                <m:ctrlPr>
                                  <a:rPr kumimoji="1" lang="en-US" altLang="zh-CN" sz="1400" b="1" i="1" smtClean="0">
                                    <a:solidFill>
                                      <a:srgbClr val="FF0000"/>
                                    </a:solidFill>
                                    <a:latin typeface="Cambria Math" panose="02040503050406030204" pitchFamily="18" charset="0"/>
                                  </a:rPr>
                                </m:ctrlPr>
                              </m:sSubPr>
                              <m:e>
                                <m:r>
                                  <a:rPr kumimoji="1" lang="en-US" altLang="zh-CN" sz="1400" b="1" i="1" smtClean="0">
                                    <a:solidFill>
                                      <a:srgbClr val="FF0000"/>
                                    </a:solidFill>
                                    <a:latin typeface="Cambria Math" panose="02040503050406030204" pitchFamily="18" charset="0"/>
                                  </a:rPr>
                                  <m:t>𝒑</m:t>
                                </m:r>
                              </m:e>
                              <m:sub>
                                <m:r>
                                  <a:rPr kumimoji="1" lang="en-US" altLang="zh-CN" sz="1400" b="1" i="1" smtClean="0">
                                    <a:solidFill>
                                      <a:srgbClr val="FF0000"/>
                                    </a:solidFill>
                                    <a:latin typeface="Cambria Math" panose="02040503050406030204" pitchFamily="18" charset="0"/>
                                  </a:rPr>
                                  <m:t>𝒕</m:t>
                                </m:r>
                              </m:sub>
                            </m:sSub>
                            <m:r>
                              <a:rPr kumimoji="1" lang="en-US" altLang="zh-CN" sz="1400" b="1" i="1" smtClean="0">
                                <a:solidFill>
                                  <a:srgbClr val="FF0000"/>
                                </a:solidFill>
                                <a:latin typeface="Cambria Math" panose="02040503050406030204" pitchFamily="18" charset="0"/>
                              </a:rPr>
                              <m:t>)</m:t>
                            </m:r>
                          </m:e>
                          <m:sup>
                            <m:r>
                              <a:rPr kumimoji="1" lang="en-US" altLang="zh-CN" sz="1400" b="1" i="1" smtClean="0">
                                <a:solidFill>
                                  <a:srgbClr val="FF0000"/>
                                </a:solidFill>
                                <a:latin typeface="Cambria Math" panose="02040503050406030204" pitchFamily="18" charset="0"/>
                              </a:rPr>
                              <m:t>𝒕</m:t>
                            </m:r>
                          </m:sup>
                        </m:sSup>
                      </m:den>
                    </m:f>
                  </m:oMath>
                </a14:m>
                <a:endParaRPr kumimoji="1" lang="zh-CN" altLang="en-US" sz="1400" b="1" dirty="0">
                  <a:solidFill>
                    <a:srgbClr val="FF0000"/>
                  </a:solidFill>
                </a:endParaRPr>
              </a:p>
            </p:txBody>
          </p:sp>
        </mc:Choice>
        <mc:Fallback>
          <p:sp>
            <p:nvSpPr>
              <p:cNvPr id="13" name="文本框 12">
                <a:extLst>
                  <a:ext uri="{FF2B5EF4-FFF2-40B4-BE49-F238E27FC236}">
                    <a16:creationId xmlns:a16="http://schemas.microsoft.com/office/drawing/2014/main" id="{4AD89E6B-FA61-5746-9BD1-3F5C2F009138}"/>
                  </a:ext>
                </a:extLst>
              </p:cNvPr>
              <p:cNvSpPr txBox="1">
                <a:spLocks noRot="1" noChangeAspect="1" noMove="1" noResize="1" noEditPoints="1" noAdjustHandles="1" noChangeArrowheads="1" noChangeShapeType="1" noTextEdit="1"/>
              </p:cNvSpPr>
              <p:nvPr/>
            </p:nvSpPr>
            <p:spPr>
              <a:xfrm>
                <a:off x="5740299" y="180224"/>
                <a:ext cx="2543730" cy="431400"/>
              </a:xfrm>
              <a:prstGeom prst="rect">
                <a:avLst/>
              </a:prstGeom>
              <a:blipFill>
                <a:blip r:embed="rId6"/>
                <a:stretch>
                  <a:fillRect l="-1000"/>
                </a:stretch>
              </a:blipFill>
            </p:spPr>
            <p:txBody>
              <a:bodyPr/>
              <a:lstStyle/>
              <a:p>
                <a:r>
                  <a:rPr lang="zh-CN" altLang="en-US">
                    <a:noFill/>
                  </a:rPr>
                  <a:t> </a:t>
                </a:r>
              </a:p>
            </p:txBody>
          </p:sp>
        </mc:Fallback>
      </mc:AlternateContent>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2"/>
          <p:cNvSpPr>
            <a:spLocks noGrp="1" noChangeArrowheads="1"/>
          </p:cNvSpPr>
          <p:nvPr>
            <p:ph type="title"/>
          </p:nvPr>
        </p:nvSpPr>
        <p:spPr/>
        <p:txBody>
          <a:bodyPr/>
          <a:lstStyle/>
          <a:p>
            <a:pPr eaLnBrk="1" hangingPunct="1">
              <a:defRPr/>
            </a:pPr>
            <a:r>
              <a:rPr lang="en-US" dirty="0">
                <a:ea typeface="+mj-ea"/>
              </a:rPr>
              <a:t>Net Present Value Example</a:t>
            </a:r>
            <a:br>
              <a:rPr lang="en-US" dirty="0">
                <a:ea typeface="+mj-ea"/>
              </a:rPr>
            </a:br>
            <a:r>
              <a:rPr lang="en-US" sz="1200" dirty="0">
                <a:ea typeface="+mj-ea"/>
              </a:rPr>
              <a:t>(Table 3.8)</a:t>
            </a:r>
            <a:endParaRPr lang="en-US" dirty="0">
              <a:ea typeface="+mj-ea"/>
            </a:endParaRPr>
          </a:p>
        </p:txBody>
      </p:sp>
      <p:sp>
        <p:nvSpPr>
          <p:cNvPr id="34864" name="Text Box 348"/>
          <p:cNvSpPr txBox="1">
            <a:spLocks noChangeArrowheads="1"/>
          </p:cNvSpPr>
          <p:nvPr/>
        </p:nvSpPr>
        <p:spPr bwMode="auto">
          <a:xfrm>
            <a:off x="6463904" y="1943100"/>
            <a:ext cx="1736896" cy="1200329"/>
          </a:xfrm>
          <a:prstGeom prst="rect">
            <a:avLst/>
          </a:prstGeom>
          <a:noFill/>
          <a:ln w="9525">
            <a:solidFill>
              <a:schemeClr val="accent1"/>
            </a:solidFill>
            <a:miter lim="800000"/>
          </a:ln>
        </p:spPr>
        <p:txBody>
          <a:bodyPr wrap="square">
            <a:spAutoFit/>
          </a:bodyPr>
          <a:lstStyle/>
          <a:p>
            <a:pPr>
              <a:spcBef>
                <a:spcPct val="50000"/>
              </a:spcBef>
              <a:defRPr/>
            </a:pPr>
            <a:r>
              <a:rPr lang="en-US" b="1" dirty="0">
                <a:solidFill>
                  <a:schemeClr val="accent1"/>
                </a:solidFill>
                <a:ea typeface="+mn-ea"/>
              </a:rPr>
              <a:t>Required rate of return is 10%, inflation rate is 4%.</a:t>
            </a:r>
          </a:p>
        </p:txBody>
      </p:sp>
      <p:cxnSp>
        <p:nvCxnSpPr>
          <p:cNvPr id="32772" name="Straight Arrow Connector 24"/>
          <p:cNvCxnSpPr>
            <a:cxnSpLocks noChangeShapeType="1"/>
            <a:stCxn id="34864" idx="2"/>
          </p:cNvCxnSpPr>
          <p:nvPr/>
        </p:nvCxnSpPr>
        <p:spPr bwMode="auto">
          <a:xfrm flipH="1">
            <a:off x="6432948" y="3143429"/>
            <a:ext cx="899404" cy="984469"/>
          </a:xfrm>
          <a:prstGeom prst="straightConnector1">
            <a:avLst/>
          </a:prstGeom>
          <a:noFill/>
          <a:ln w="38100">
            <a:solidFill>
              <a:schemeClr val="tx1"/>
            </a:solidFill>
            <a:round/>
            <a:tailEnd type="arrow" w="med" len="med"/>
          </a:ln>
          <a:extLst>
            <a:ext uri="{909E8E84-426E-40DD-AFC4-6F175D3DCCD1}">
              <a14:hiddenFill xmlns:a14="http://schemas.microsoft.com/office/drawing/2010/main">
                <a:noFill/>
              </a14:hiddenFill>
            </a:ext>
          </a:extLst>
        </p:spPr>
      </p:cxnSp>
      <p:pic>
        <p:nvPicPr>
          <p:cNvPr id="32773" name="Snagit_PPTBF89"/>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75148" y="1510904"/>
            <a:ext cx="5225653" cy="2969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1175148" y="883326"/>
            <a:ext cx="6636704" cy="646331"/>
          </a:xfrm>
          <a:prstGeom prst="rect">
            <a:avLst/>
          </a:prstGeom>
          <a:noFill/>
        </p:spPr>
        <p:txBody>
          <a:bodyPr wrap="square" rtlCol="0">
            <a:spAutoFit/>
          </a:bodyPr>
          <a:lstStyle/>
          <a:p>
            <a:r>
              <a:rPr lang="en-AU" dirty="0"/>
              <a:t>EXCEL syntax for NPV</a:t>
            </a:r>
          </a:p>
          <a:p>
            <a:r>
              <a:rPr lang="en-AU" dirty="0"/>
              <a:t>=Initial investment + NPV(Discount Rate, Cells of cash flows)</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10" name="Rectangle 2"/>
          <p:cNvSpPr>
            <a:spLocks noGrp="1" noChangeArrowheads="1"/>
          </p:cNvSpPr>
          <p:nvPr>
            <p:ph type="title"/>
          </p:nvPr>
        </p:nvSpPr>
        <p:spPr>
          <a:xfrm>
            <a:off x="1485900" y="228600"/>
            <a:ext cx="6172200" cy="857250"/>
          </a:xfrm>
        </p:spPr>
        <p:txBody>
          <a:bodyPr/>
          <a:lstStyle/>
          <a:p>
            <a:pPr eaLnBrk="1" hangingPunct="1">
              <a:defRPr/>
            </a:pPr>
            <a:r>
              <a:rPr lang="en-US">
                <a:ea typeface="+mj-ea"/>
              </a:rPr>
              <a:t>Net Present Value</a:t>
            </a:r>
          </a:p>
        </p:txBody>
      </p:sp>
      <p:sp>
        <p:nvSpPr>
          <p:cNvPr id="3076" name="Rectangle 3"/>
          <p:cNvSpPr>
            <a:spLocks noGrp="1" noChangeArrowheads="1"/>
          </p:cNvSpPr>
          <p:nvPr>
            <p:ph type="body" idx="1"/>
          </p:nvPr>
        </p:nvSpPr>
        <p:spPr>
          <a:xfrm>
            <a:off x="426720" y="1002882"/>
            <a:ext cx="7100984" cy="3553878"/>
          </a:xfrm>
        </p:spPr>
        <p:txBody>
          <a:bodyPr/>
          <a:lstStyle/>
          <a:p>
            <a:r>
              <a:rPr lang="en-US" altLang="en-US" sz="2100" dirty="0"/>
              <a:t>What if some of the candidate projects do not have equal durations?</a:t>
            </a:r>
          </a:p>
          <a:p>
            <a:pPr lvl="1"/>
            <a:r>
              <a:rPr lang="en-US" altLang="en-US" sz="2100" dirty="0"/>
              <a:t>Find T, which represents the minimum common multipliers of all projects’ duration. </a:t>
            </a:r>
          </a:p>
          <a:p>
            <a:pPr lvl="1"/>
            <a:r>
              <a:rPr lang="en-US" altLang="en-US" sz="2100" dirty="0"/>
              <a:t>For each candidate project, k= (T/project duration).</a:t>
            </a:r>
          </a:p>
          <a:p>
            <a:pPr lvl="1"/>
            <a:r>
              <a:rPr lang="en-US" altLang="en-US" sz="2100" dirty="0"/>
              <a:t>Repeat each project k times over T periods. </a:t>
            </a:r>
          </a:p>
          <a:p>
            <a:pPr lvl="1"/>
            <a:r>
              <a:rPr lang="en-US" altLang="en-US" sz="2100" dirty="0"/>
              <a:t>Use cash flows over T periods to determine NPV.</a:t>
            </a:r>
          </a:p>
          <a:p>
            <a:pPr lvl="1"/>
            <a:r>
              <a:rPr lang="en-US" altLang="en-US" sz="2100" dirty="0"/>
              <a:t>Choose the project that has the highest NPV.</a:t>
            </a:r>
          </a:p>
          <a:p>
            <a:pPr lvl="1"/>
            <a:endParaRPr lang="en-US" altLang="en-US" sz="2100" dirty="0"/>
          </a:p>
          <a:p>
            <a:pPr lvl="1"/>
            <a:r>
              <a:rPr lang="en-US" altLang="en-US" sz="2100" dirty="0"/>
              <a:t>See examples in tutorials.  </a:t>
            </a:r>
          </a:p>
          <a:p>
            <a:pPr eaLnBrk="1" hangingPunct="1">
              <a:buFontTx/>
              <a:buNone/>
            </a:pPr>
            <a:endParaRPr lang="en-US" altLang="en-US" sz="2100" dirty="0"/>
          </a:p>
          <a:p>
            <a:pPr eaLnBrk="1" hangingPunct="1">
              <a:buFontTx/>
              <a:buNone/>
            </a:pPr>
            <a:endParaRPr lang="en-US" altLang="en-US" sz="2100"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hangingPunct="1">
              <a:defRPr/>
            </a:pPr>
            <a:r>
              <a:rPr lang="en-US" dirty="0">
                <a:ea typeface="+mj-ea"/>
              </a:rPr>
              <a:t>Discounted payback period</a:t>
            </a:r>
            <a:br>
              <a:rPr lang="en-US" dirty="0">
                <a:ea typeface="+mj-ea"/>
              </a:rPr>
            </a:br>
            <a:r>
              <a:rPr lang="en-US" sz="1200" dirty="0">
                <a:ea typeface="+mj-ea"/>
              </a:rPr>
              <a:t>(table 3.9)</a:t>
            </a:r>
            <a:endParaRPr lang="en-US" dirty="0">
              <a:ea typeface="+mj-ea"/>
            </a:endParaRPr>
          </a:p>
        </p:txBody>
      </p:sp>
      <p:pic>
        <p:nvPicPr>
          <p:cNvPr id="33796" name="Snagit_PPT706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87763" y="1065600"/>
            <a:ext cx="7145335" cy="3600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p:cNvSpPr txBox="1"/>
          <p:nvPr/>
        </p:nvSpPr>
        <p:spPr>
          <a:xfrm>
            <a:off x="6177600" y="604800"/>
            <a:ext cx="2188800" cy="646331"/>
          </a:xfrm>
          <a:prstGeom prst="rect">
            <a:avLst/>
          </a:prstGeom>
          <a:noFill/>
        </p:spPr>
        <p:txBody>
          <a:bodyPr wrap="square" rtlCol="0">
            <a:spAutoFit/>
          </a:bodyPr>
          <a:lstStyle/>
          <a:p>
            <a:r>
              <a:rPr lang="en-AU" dirty="0"/>
              <a:t>Initial investment is $30,000</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34" name="Rectangle 2"/>
          <p:cNvSpPr>
            <a:spLocks noGrp="1" noChangeArrowheads="1"/>
          </p:cNvSpPr>
          <p:nvPr>
            <p:ph type="title"/>
          </p:nvPr>
        </p:nvSpPr>
        <p:spPr>
          <a:xfrm>
            <a:off x="1485900" y="285750"/>
            <a:ext cx="6172200" cy="857250"/>
          </a:xfrm>
        </p:spPr>
        <p:txBody>
          <a:bodyPr/>
          <a:lstStyle/>
          <a:p>
            <a:pPr eaLnBrk="1" hangingPunct="1">
              <a:defRPr/>
            </a:pPr>
            <a:r>
              <a:rPr lang="en-US">
                <a:ea typeface="+mj-ea"/>
              </a:rPr>
              <a:t>Internal Rate of Return</a:t>
            </a:r>
          </a:p>
        </p:txBody>
      </p:sp>
      <p:sp>
        <p:nvSpPr>
          <p:cNvPr id="4100" name="Rectangle 3"/>
          <p:cNvSpPr>
            <a:spLocks noGrp="1" noChangeArrowheads="1"/>
          </p:cNvSpPr>
          <p:nvPr>
            <p:ph type="body" idx="1"/>
          </p:nvPr>
        </p:nvSpPr>
        <p:spPr>
          <a:xfrm>
            <a:off x="996554" y="967382"/>
            <a:ext cx="6172200" cy="615553"/>
          </a:xfrm>
        </p:spPr>
        <p:txBody>
          <a:bodyPr/>
          <a:lstStyle/>
          <a:p>
            <a:pPr eaLnBrk="1" hangingPunct="1">
              <a:buFontTx/>
              <a:buNone/>
            </a:pPr>
            <a:r>
              <a:rPr lang="en-US" altLang="en-US" dirty="0"/>
              <a:t>	</a:t>
            </a:r>
            <a:r>
              <a:rPr lang="en-US" altLang="en-US" sz="2100" dirty="0"/>
              <a:t>A project must meet a </a:t>
            </a:r>
            <a:r>
              <a:rPr lang="en-US" altLang="en-US" sz="2100" b="1" i="1" dirty="0">
                <a:solidFill>
                  <a:schemeClr val="accent1"/>
                </a:solidFill>
              </a:rPr>
              <a:t>minimum rate of return</a:t>
            </a:r>
            <a:r>
              <a:rPr lang="en-US" altLang="en-US" sz="2100" b="1" dirty="0">
                <a:solidFill>
                  <a:schemeClr val="accent1"/>
                </a:solidFill>
              </a:rPr>
              <a:t> </a:t>
            </a:r>
            <a:r>
              <a:rPr lang="en-US" altLang="en-US" sz="2100" dirty="0"/>
              <a:t>before it is worthy of consideration.</a:t>
            </a:r>
          </a:p>
        </p:txBody>
      </p:sp>
      <p:sp>
        <p:nvSpPr>
          <p:cNvPr id="5136" name="Text Box 6"/>
          <p:cNvSpPr txBox="1">
            <a:spLocks noChangeArrowheads="1"/>
          </p:cNvSpPr>
          <p:nvPr/>
        </p:nvSpPr>
        <p:spPr bwMode="auto">
          <a:xfrm>
            <a:off x="5454254" y="1456653"/>
            <a:ext cx="3429000" cy="1615827"/>
          </a:xfrm>
          <a:prstGeom prst="rect">
            <a:avLst/>
          </a:prstGeom>
          <a:noFill/>
          <a:ln w="9525">
            <a:solidFill>
              <a:schemeClr val="accent1"/>
            </a:solidFill>
            <a:miter lim="800000"/>
          </a:ln>
        </p:spPr>
        <p:txBody>
          <a:bodyPr wrap="square">
            <a:spAutoFit/>
          </a:bodyPr>
          <a:lstStyle/>
          <a:p>
            <a:pPr>
              <a:spcBef>
                <a:spcPct val="50000"/>
              </a:spcBef>
              <a:defRPr/>
            </a:pPr>
            <a:r>
              <a:rPr lang="en-US" b="1" i="1" dirty="0">
                <a:solidFill>
                  <a:schemeClr val="accent1"/>
                </a:solidFill>
                <a:ea typeface="+mn-ea"/>
              </a:rPr>
              <a:t>Higher IRR values are better!</a:t>
            </a:r>
          </a:p>
          <a:p>
            <a:pPr>
              <a:spcBef>
                <a:spcPct val="50000"/>
              </a:spcBef>
              <a:defRPr/>
            </a:pPr>
            <a:r>
              <a:rPr lang="en-US" b="1" i="1" dirty="0">
                <a:solidFill>
                  <a:schemeClr val="accent1"/>
                </a:solidFill>
                <a:ea typeface="+mn-ea"/>
              </a:rPr>
              <a:t>Assume the inflation rate is zero. IRR is the required rate of return such that project NPV equals zero.</a:t>
            </a:r>
          </a:p>
        </p:txBody>
      </p:sp>
      <p:sp>
        <p:nvSpPr>
          <p:cNvPr id="2" name="TextBox 1"/>
          <p:cNvSpPr txBox="1"/>
          <p:nvPr/>
        </p:nvSpPr>
        <p:spPr>
          <a:xfrm>
            <a:off x="4114800" y="2114550"/>
            <a:ext cx="65" cy="276999"/>
          </a:xfrm>
          <a:prstGeom prst="rect">
            <a:avLst/>
          </a:prstGeom>
          <a:noFill/>
        </p:spPr>
        <p:txBody>
          <a:bodyPr wrap="none" lIns="0" tIns="0" rIns="0" bIns="0" rtlCol="0">
            <a:spAutoFit/>
          </a:bodyPr>
          <a:lstStyle/>
          <a:p>
            <a:endParaRPr lang="en-AU" dirty="0"/>
          </a:p>
        </p:txBody>
      </p:sp>
      <mc:AlternateContent xmlns:mc="http://schemas.openxmlformats.org/markup-compatibility/2006" xmlns:a14="http://schemas.microsoft.com/office/drawing/2010/main">
        <mc:Choice Requires="a14">
          <p:sp>
            <p:nvSpPr>
              <p:cNvPr id="4" name="TextBox 3"/>
              <p:cNvSpPr txBox="1"/>
              <p:nvPr/>
            </p:nvSpPr>
            <p:spPr>
              <a:xfrm>
                <a:off x="866408" y="1999443"/>
                <a:ext cx="2840778" cy="58022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AU" b="0" i="1" smtClean="0">
                          <a:latin typeface="Cambria Math" panose="02040503050406030204" pitchFamily="18" charset="0"/>
                        </a:rPr>
                        <m:t>0=−</m:t>
                      </m:r>
                      <m:sSub>
                        <m:sSubPr>
                          <m:ctrlPr>
                            <a:rPr lang="en-AU" b="0" i="1" smtClean="0">
                              <a:latin typeface="Cambria Math" panose="02040503050406030204" pitchFamily="18" charset="0"/>
                            </a:rPr>
                          </m:ctrlPr>
                        </m:sSubPr>
                        <m:e>
                          <m:r>
                            <a:rPr lang="en-AU" b="0" i="1" smtClean="0">
                              <a:latin typeface="Cambria Math" panose="02040503050406030204" pitchFamily="18" charset="0"/>
                            </a:rPr>
                            <m:t>𝐼</m:t>
                          </m:r>
                        </m:e>
                        <m:sub>
                          <m:r>
                            <a:rPr lang="en-AU" b="0" i="1" smtClean="0">
                              <a:latin typeface="Cambria Math" panose="02040503050406030204" pitchFamily="18" charset="0"/>
                            </a:rPr>
                            <m:t>0</m:t>
                          </m:r>
                        </m:sub>
                      </m:sSub>
                      <m:r>
                        <a:rPr lang="en-AU" b="0" i="1" smtClean="0">
                          <a:latin typeface="Cambria Math" panose="02040503050406030204" pitchFamily="18" charset="0"/>
                        </a:rPr>
                        <m:t>+</m:t>
                      </m:r>
                      <m:nary>
                        <m:naryPr>
                          <m:chr m:val="∑"/>
                          <m:limLoc m:val="subSup"/>
                          <m:ctrlPr>
                            <a:rPr lang="en-AU" b="0" i="1" smtClean="0">
                              <a:latin typeface="Cambria Math" panose="02040503050406030204" pitchFamily="18" charset="0"/>
                            </a:rPr>
                          </m:ctrlPr>
                        </m:naryPr>
                        <m:sub>
                          <m:r>
                            <m:rPr>
                              <m:brk m:alnAt="25"/>
                            </m:rPr>
                            <a:rPr lang="en-AU" b="0" i="1" smtClean="0">
                              <a:latin typeface="Cambria Math" panose="02040503050406030204" pitchFamily="18" charset="0"/>
                            </a:rPr>
                            <m:t>𝑡</m:t>
                          </m:r>
                          <m:r>
                            <a:rPr lang="en-AU" b="0" i="1" smtClean="0">
                              <a:latin typeface="Cambria Math" panose="02040503050406030204" pitchFamily="18" charset="0"/>
                            </a:rPr>
                            <m:t>=1</m:t>
                          </m:r>
                        </m:sub>
                        <m:sup>
                          <m:r>
                            <a:rPr lang="en-AU" b="0" i="1" smtClean="0">
                              <a:latin typeface="Cambria Math" panose="02040503050406030204" pitchFamily="18" charset="0"/>
                            </a:rPr>
                            <m:t>𝑇</m:t>
                          </m:r>
                        </m:sup>
                        <m:e>
                          <m:f>
                            <m:fPr>
                              <m:ctrlPr>
                                <a:rPr lang="en-AU" b="0" i="1" smtClean="0">
                                  <a:latin typeface="Cambria Math" panose="02040503050406030204" pitchFamily="18" charset="0"/>
                                </a:rPr>
                              </m:ctrlPr>
                            </m:fPr>
                            <m:num>
                              <m:sSub>
                                <m:sSubPr>
                                  <m:ctrlPr>
                                    <a:rPr lang="en-AU" b="0" i="1" smtClean="0">
                                      <a:latin typeface="Cambria Math" panose="02040503050406030204" pitchFamily="18" charset="0"/>
                                    </a:rPr>
                                  </m:ctrlPr>
                                </m:sSubPr>
                                <m:e>
                                  <m:r>
                                    <a:rPr lang="en-AU" b="0" i="1" smtClean="0">
                                      <a:latin typeface="Cambria Math" panose="02040503050406030204" pitchFamily="18" charset="0"/>
                                    </a:rPr>
                                    <m:t>𝐴𝐶𝐹</m:t>
                                  </m:r>
                                </m:e>
                                <m:sub>
                                  <m:r>
                                    <a:rPr lang="en-AU" b="0" i="1" smtClean="0">
                                      <a:latin typeface="Cambria Math" panose="02040503050406030204" pitchFamily="18" charset="0"/>
                                    </a:rPr>
                                    <m:t>𝑡</m:t>
                                  </m:r>
                                </m:sub>
                              </m:sSub>
                            </m:num>
                            <m:den>
                              <m:sSup>
                                <m:sSupPr>
                                  <m:ctrlPr>
                                    <a:rPr lang="en-AU" b="0" i="1" smtClean="0">
                                      <a:latin typeface="Cambria Math" panose="02040503050406030204" pitchFamily="18" charset="0"/>
                                    </a:rPr>
                                  </m:ctrlPr>
                                </m:sSupPr>
                                <m:e>
                                  <m:r>
                                    <a:rPr lang="en-AU" b="0" i="1" smtClean="0">
                                      <a:latin typeface="Cambria Math" panose="02040503050406030204" pitchFamily="18" charset="0"/>
                                    </a:rPr>
                                    <m:t>(1+</m:t>
                                  </m:r>
                                  <m:r>
                                    <a:rPr lang="en-AU" b="0" i="1" smtClean="0">
                                      <a:latin typeface="Cambria Math" panose="02040503050406030204" pitchFamily="18" charset="0"/>
                                    </a:rPr>
                                    <m:t>𝐼𝑅𝑅</m:t>
                                  </m:r>
                                  <m:r>
                                    <a:rPr lang="en-AU" b="0" i="1" smtClean="0">
                                      <a:latin typeface="Cambria Math" panose="02040503050406030204" pitchFamily="18" charset="0"/>
                                    </a:rPr>
                                    <m:t>)</m:t>
                                  </m:r>
                                </m:e>
                                <m:sup>
                                  <m:r>
                                    <a:rPr lang="en-AU" b="0" i="1" smtClean="0">
                                      <a:latin typeface="Cambria Math" panose="02040503050406030204" pitchFamily="18" charset="0"/>
                                    </a:rPr>
                                    <m:t>𝑡</m:t>
                                  </m:r>
                                </m:sup>
                              </m:sSup>
                            </m:den>
                          </m:f>
                        </m:e>
                      </m:nary>
                    </m:oMath>
                  </m:oMathPara>
                </a14:m>
                <a:endParaRPr lang="en-AU" dirty="0"/>
              </a:p>
            </p:txBody>
          </p:sp>
        </mc:Choice>
        <mc:Fallback xmlns="">
          <p:sp>
            <p:nvSpPr>
              <p:cNvPr id="4" name="TextBox 3"/>
              <p:cNvSpPr txBox="1">
                <a:spLocks noRot="1" noChangeAspect="1" noMove="1" noResize="1" noEditPoints="1" noAdjustHandles="1" noChangeArrowheads="1" noChangeShapeType="1" noTextEdit="1"/>
              </p:cNvSpPr>
              <p:nvPr/>
            </p:nvSpPr>
            <p:spPr>
              <a:xfrm>
                <a:off x="866408" y="1999443"/>
                <a:ext cx="2840778" cy="580223"/>
              </a:xfrm>
              <a:prstGeom prst="rect">
                <a:avLst/>
              </a:prstGeom>
              <a:blipFill rotWithShape="1">
                <a:blip r:embed="rId3"/>
                <a:stretch>
                  <a:fillRect l="-9" t="-80" r="2" b="51"/>
                </a:stretch>
              </a:blipFill>
            </p:spPr>
            <p:txBody>
              <a:bodyPr/>
              <a:lstStyle/>
              <a:p>
                <a:r>
                  <a:rPr lang="zh-CN" altLang="en-US">
                    <a:noFill/>
                  </a:rPr>
                  <a:t> </a:t>
                </a:r>
              </a:p>
            </p:txBody>
          </p:sp>
        </mc:Fallback>
      </mc:AlternateContent>
      <p:sp>
        <p:nvSpPr>
          <p:cNvPr id="5" name="TextBox 4"/>
          <p:cNvSpPr txBox="1"/>
          <p:nvPr/>
        </p:nvSpPr>
        <p:spPr>
          <a:xfrm>
            <a:off x="403761" y="2811508"/>
            <a:ext cx="4880758" cy="923330"/>
          </a:xfrm>
          <a:prstGeom prst="rect">
            <a:avLst/>
          </a:prstGeom>
          <a:noFill/>
        </p:spPr>
        <p:txBody>
          <a:bodyPr wrap="square" rtlCol="0">
            <a:spAutoFit/>
          </a:bodyPr>
          <a:lstStyle/>
          <a:p>
            <a:r>
              <a:rPr lang="en-AU" dirty="0">
                <a:latin typeface="Times New Roman" panose="02020503050405090304" pitchFamily="18" charset="0"/>
                <a:cs typeface="Times New Roman" panose="02020503050405090304" pitchFamily="18" charset="0"/>
              </a:rPr>
              <a:t>where </a:t>
            </a:r>
            <a:r>
              <a:rPr lang="en-AU" i="1" dirty="0">
                <a:latin typeface="Times New Roman" panose="02020503050405090304" pitchFamily="18" charset="0"/>
                <a:cs typeface="Times New Roman" panose="02020503050405090304" pitchFamily="18" charset="0"/>
              </a:rPr>
              <a:t>I</a:t>
            </a:r>
            <a:r>
              <a:rPr lang="en-AU" baseline="-25000" dirty="0">
                <a:latin typeface="Times New Roman" panose="02020503050405090304" pitchFamily="18" charset="0"/>
                <a:cs typeface="Times New Roman" panose="02020503050405090304" pitchFamily="18" charset="0"/>
              </a:rPr>
              <a:t>0</a:t>
            </a:r>
            <a:r>
              <a:rPr lang="en-AU" dirty="0">
                <a:latin typeface="Times New Roman" panose="02020503050405090304" pitchFamily="18" charset="0"/>
                <a:cs typeface="Times New Roman" panose="02020503050405090304" pitchFamily="18" charset="0"/>
              </a:rPr>
              <a:t> is the initial cash outflow at period 0, </a:t>
            </a:r>
            <a:r>
              <a:rPr lang="en-AU" dirty="0" err="1">
                <a:latin typeface="Times New Roman" panose="02020503050405090304" pitchFamily="18" charset="0"/>
                <a:cs typeface="Times New Roman" panose="02020503050405090304" pitchFamily="18" charset="0"/>
              </a:rPr>
              <a:t>ACF</a:t>
            </a:r>
            <a:r>
              <a:rPr lang="en-AU" baseline="-25000" dirty="0" err="1">
                <a:latin typeface="Times New Roman" panose="02020503050405090304" pitchFamily="18" charset="0"/>
                <a:cs typeface="Times New Roman" panose="02020503050405090304" pitchFamily="18" charset="0"/>
              </a:rPr>
              <a:t>t</a:t>
            </a:r>
            <a:r>
              <a:rPr lang="en-AU" dirty="0">
                <a:latin typeface="Times New Roman" panose="02020503050405090304" pitchFamily="18" charset="0"/>
                <a:cs typeface="Times New Roman" panose="02020503050405090304" pitchFamily="18" charset="0"/>
              </a:rPr>
              <a:t> is the annual cash flow after tax at period t, and IRR is the internal rate of return.   </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2"/>
          <p:cNvSpPr>
            <a:spLocks noGrp="1" noChangeArrowheads="1"/>
          </p:cNvSpPr>
          <p:nvPr>
            <p:ph type="title"/>
          </p:nvPr>
        </p:nvSpPr>
        <p:spPr/>
        <p:txBody>
          <a:bodyPr/>
          <a:lstStyle/>
          <a:p>
            <a:pPr eaLnBrk="1" hangingPunct="1">
              <a:defRPr/>
            </a:pPr>
            <a:r>
              <a:rPr lang="en-US" dirty="0">
                <a:ea typeface="+mj-ea"/>
              </a:rPr>
              <a:t>Internal Rate of Return Example</a:t>
            </a:r>
          </a:p>
        </p:txBody>
      </p:sp>
      <p:sp>
        <p:nvSpPr>
          <p:cNvPr id="37931" name="Text Box 62"/>
          <p:cNvSpPr txBox="1">
            <a:spLocks noChangeArrowheads="1"/>
          </p:cNvSpPr>
          <p:nvPr/>
        </p:nvSpPr>
        <p:spPr bwMode="auto">
          <a:xfrm>
            <a:off x="6482954" y="2076450"/>
            <a:ext cx="2036206" cy="1200329"/>
          </a:xfrm>
          <a:prstGeom prst="rect">
            <a:avLst/>
          </a:prstGeom>
          <a:noFill/>
          <a:ln w="9525">
            <a:solidFill>
              <a:schemeClr val="accent1"/>
            </a:solidFill>
            <a:miter lim="800000"/>
          </a:ln>
        </p:spPr>
        <p:txBody>
          <a:bodyPr wrap="square">
            <a:spAutoFit/>
          </a:bodyPr>
          <a:lstStyle/>
          <a:p>
            <a:pPr>
              <a:spcBef>
                <a:spcPct val="50000"/>
              </a:spcBef>
              <a:defRPr/>
            </a:pPr>
            <a:r>
              <a:rPr lang="en-US" b="1" i="1" dirty="0">
                <a:solidFill>
                  <a:schemeClr val="accent1"/>
                </a:solidFill>
                <a:ea typeface="+mn-ea"/>
              </a:rPr>
              <a:t>This table has been calculated using a discount rate of 15%.</a:t>
            </a:r>
          </a:p>
        </p:txBody>
      </p:sp>
      <p:sp>
        <p:nvSpPr>
          <p:cNvPr id="37932" name="Text Box 63"/>
          <p:cNvSpPr txBox="1">
            <a:spLocks noChangeArrowheads="1"/>
          </p:cNvSpPr>
          <p:nvPr/>
        </p:nvSpPr>
        <p:spPr bwMode="auto">
          <a:xfrm>
            <a:off x="1543050" y="4183857"/>
            <a:ext cx="5257800" cy="646331"/>
          </a:xfrm>
          <a:prstGeom prst="rect">
            <a:avLst/>
          </a:prstGeom>
          <a:noFill/>
          <a:ln w="9525">
            <a:solidFill>
              <a:schemeClr val="accent1"/>
            </a:solidFill>
            <a:miter lim="800000"/>
          </a:ln>
        </p:spPr>
        <p:txBody>
          <a:bodyPr>
            <a:spAutoFit/>
          </a:bodyPr>
          <a:lstStyle/>
          <a:p>
            <a:pPr>
              <a:spcBef>
                <a:spcPct val="50000"/>
              </a:spcBef>
              <a:defRPr/>
            </a:pPr>
            <a:r>
              <a:rPr lang="en-US" b="1" dirty="0">
                <a:solidFill>
                  <a:schemeClr val="accent1"/>
                </a:solidFill>
                <a:ea typeface="+mn-ea"/>
              </a:rPr>
              <a:t>The project does meet our 15% requirement and </a:t>
            </a:r>
            <a:r>
              <a:rPr lang="en-US" b="1" i="1" u="sng" dirty="0">
                <a:solidFill>
                  <a:schemeClr val="accent1"/>
                </a:solidFill>
                <a:ea typeface="+mn-ea"/>
              </a:rPr>
              <a:t>should be considered further</a:t>
            </a:r>
            <a:r>
              <a:rPr lang="en-US" b="1" dirty="0">
                <a:solidFill>
                  <a:schemeClr val="accent1"/>
                </a:solidFill>
                <a:ea typeface="+mn-ea"/>
              </a:rPr>
              <a:t>.</a:t>
            </a:r>
          </a:p>
        </p:txBody>
      </p:sp>
      <p:pic>
        <p:nvPicPr>
          <p:cNvPr id="34821" name="Snagit_PPTFF1E"/>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64310" y="1094400"/>
            <a:ext cx="5532894" cy="2994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2"/>
          <p:cNvSpPr>
            <a:spLocks noGrp="1" noChangeArrowheads="1"/>
          </p:cNvSpPr>
          <p:nvPr>
            <p:ph type="title"/>
          </p:nvPr>
        </p:nvSpPr>
        <p:spPr/>
        <p:txBody>
          <a:bodyPr/>
          <a:lstStyle/>
          <a:p>
            <a:pPr eaLnBrk="1" hangingPunct="1">
              <a:defRPr/>
            </a:pPr>
            <a:r>
              <a:rPr lang="en-US" dirty="0">
                <a:ea typeface="+mj-ea"/>
              </a:rPr>
              <a:t>Using EXCEL</a:t>
            </a:r>
          </a:p>
        </p:txBody>
      </p:sp>
      <p:sp>
        <p:nvSpPr>
          <p:cNvPr id="35843" name="Rectangle 3"/>
          <p:cNvSpPr>
            <a:spLocks noGrp="1" noChangeArrowheads="1"/>
          </p:cNvSpPr>
          <p:nvPr>
            <p:ph type="body" idx="1"/>
          </p:nvPr>
        </p:nvSpPr>
        <p:spPr/>
        <p:txBody>
          <a:bodyPr/>
          <a:lstStyle/>
          <a:p>
            <a:pPr eaLnBrk="1" hangingPunct="1">
              <a:buFontTx/>
              <a:buNone/>
            </a:pPr>
            <a:r>
              <a:rPr lang="en-US" altLang="en-US" sz="2100" i="1" dirty="0"/>
              <a:t>NPV =Initial investment + NPV(Discount rate, Cells of future cash flows)</a:t>
            </a:r>
          </a:p>
          <a:p>
            <a:pPr eaLnBrk="1" hangingPunct="1">
              <a:buFontTx/>
              <a:buNone/>
            </a:pPr>
            <a:endParaRPr lang="en-US" altLang="en-US" sz="2100" dirty="0"/>
          </a:p>
          <a:p>
            <a:pPr eaLnBrk="1" hangingPunct="1">
              <a:buFontTx/>
              <a:buNone/>
            </a:pPr>
            <a:r>
              <a:rPr lang="en-US" altLang="en-US" sz="2100" dirty="0"/>
              <a:t>IRR = IRR(Cells of all cash flows, including initial investment)</a:t>
            </a:r>
          </a:p>
          <a:p>
            <a:endParaRPr lang="en-US" altLang="en-US" sz="2100" dirty="0"/>
          </a:p>
          <a:p>
            <a:r>
              <a:rPr lang="en-US" altLang="en-US" sz="2100" dirty="0"/>
              <a:t>Actually, you can use SOLVER to find IRR.  </a:t>
            </a:r>
          </a:p>
          <a:p>
            <a:endParaRPr lang="en-US" altLang="zh-CN" sz="2100" b="1" dirty="0"/>
          </a:p>
          <a:p>
            <a:pPr marL="0" indent="0">
              <a:buNone/>
            </a:pPr>
            <a:r>
              <a:rPr lang="en" altLang="zh-CN" b="1" dirty="0">
                <a:solidFill>
                  <a:srgbClr val="FF0000"/>
                </a:solidFill>
              </a:rPr>
              <a:t>Why do we prefer IRR to NPV? Use the data of Question 3.5 to 3.6</a:t>
            </a:r>
            <a:r>
              <a:rPr lang="en" altLang="zh-CN" b="1" dirty="0"/>
              <a:t>. </a:t>
            </a:r>
            <a:endParaRPr lang="en" altLang="zh-CN" sz="1800" dirty="0"/>
          </a:p>
          <a:p>
            <a:pPr marL="0" indent="0">
              <a:buNone/>
            </a:pPr>
            <a:r>
              <a:rPr lang="en" altLang="zh-CN" sz="1800" dirty="0"/>
              <a:t>We prefer IRR to NPV when projects have different duration, we don’t need to change the duration of two projects to be the same.</a:t>
            </a:r>
            <a:endParaRPr lang="en" altLang="zh-CN" sz="1600" dirty="0"/>
          </a:p>
          <a:p>
            <a:endParaRPr lang="en-US" altLang="en-US" sz="2100"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2"/>
          <p:cNvSpPr>
            <a:spLocks noGrp="1" noChangeArrowheads="1"/>
          </p:cNvSpPr>
          <p:nvPr>
            <p:ph type="title"/>
          </p:nvPr>
        </p:nvSpPr>
        <p:spPr/>
        <p:txBody>
          <a:bodyPr/>
          <a:lstStyle/>
          <a:p>
            <a:pPr eaLnBrk="1" hangingPunct="1">
              <a:defRPr/>
            </a:pPr>
            <a:r>
              <a:rPr lang="en-US">
                <a:ea typeface="+mj-ea"/>
              </a:rPr>
              <a:t>Project Portfolio Management</a:t>
            </a:r>
          </a:p>
        </p:txBody>
      </p:sp>
      <p:sp>
        <p:nvSpPr>
          <p:cNvPr id="35843" name="Rectangle 3"/>
          <p:cNvSpPr>
            <a:spLocks noGrp="1" noChangeArrowheads="1"/>
          </p:cNvSpPr>
          <p:nvPr>
            <p:ph type="body" idx="1"/>
          </p:nvPr>
        </p:nvSpPr>
        <p:spPr>
          <a:xfrm>
            <a:off x="457200" y="1019175"/>
            <a:ext cx="8458200" cy="3575050"/>
          </a:xfrm>
        </p:spPr>
        <p:txBody>
          <a:bodyPr/>
          <a:lstStyle/>
          <a:p>
            <a:pPr eaLnBrk="1" hangingPunct="1">
              <a:buFontTx/>
              <a:buNone/>
            </a:pPr>
            <a:r>
              <a:rPr lang="en-US" altLang="en-US" sz="2100" i="1" dirty="0"/>
              <a:t>The systematic process of selecting, supporting, and managing the firm’s collection of projects.</a:t>
            </a:r>
          </a:p>
          <a:p>
            <a:pPr eaLnBrk="1" hangingPunct="1">
              <a:lnSpc>
                <a:spcPct val="100000"/>
              </a:lnSpc>
              <a:buFontTx/>
              <a:buNone/>
            </a:pPr>
            <a:r>
              <a:rPr lang="en-US" altLang="en-US" sz="2100" dirty="0"/>
              <a:t>Portfolio management objectives and initiatives require:</a:t>
            </a:r>
          </a:p>
          <a:p>
            <a:pPr lvl="1" eaLnBrk="1" hangingPunct="1"/>
            <a:r>
              <a:rPr lang="en-US" altLang="en-US" sz="2100" dirty="0"/>
              <a:t>decision making</a:t>
            </a:r>
          </a:p>
          <a:p>
            <a:pPr lvl="1" eaLnBrk="1" hangingPunct="1"/>
            <a:r>
              <a:rPr lang="en-US" altLang="en-US" sz="2100" dirty="0"/>
              <a:t>prioritization</a:t>
            </a:r>
          </a:p>
          <a:p>
            <a:pPr lvl="1" eaLnBrk="1" hangingPunct="1"/>
            <a:r>
              <a:rPr lang="en-US" altLang="en-US" sz="2100" dirty="0"/>
              <a:t>review</a:t>
            </a:r>
          </a:p>
          <a:p>
            <a:pPr lvl="1" eaLnBrk="1" hangingPunct="1"/>
            <a:r>
              <a:rPr lang="en-US" altLang="en-US" sz="2100" dirty="0"/>
              <a:t>realignment – needed due to external changes</a:t>
            </a:r>
          </a:p>
          <a:p>
            <a:pPr lvl="1"/>
            <a:r>
              <a:rPr lang="en-US" altLang="en-US" sz="2100" dirty="0"/>
              <a:t>reprioritization of a firm’s projects – needed due to external changes</a:t>
            </a:r>
          </a:p>
          <a:p>
            <a:pPr lvl="1" eaLnBrk="1" hangingPunct="1"/>
            <a:endParaRPr lang="en-US" altLang="en-US" sz="21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Title 1"/>
          <p:cNvSpPr>
            <a:spLocks noGrp="1"/>
          </p:cNvSpPr>
          <p:nvPr>
            <p:ph type="title"/>
          </p:nvPr>
        </p:nvSpPr>
        <p:spPr/>
        <p:txBody>
          <a:bodyPr/>
          <a:lstStyle/>
          <a:p>
            <a:pPr eaLnBrk="1" hangingPunct="1">
              <a:defRPr/>
            </a:pPr>
            <a:r>
              <a:rPr lang="en-US" dirty="0">
                <a:ea typeface="+mj-ea"/>
              </a:rPr>
              <a:t>Chapter 3: Learning Objectives</a:t>
            </a:r>
          </a:p>
        </p:txBody>
      </p:sp>
      <p:sp>
        <p:nvSpPr>
          <p:cNvPr id="3" name="Content Placeholder 2"/>
          <p:cNvSpPr>
            <a:spLocks noGrp="1"/>
          </p:cNvSpPr>
          <p:nvPr>
            <p:ph idx="1"/>
          </p:nvPr>
        </p:nvSpPr>
        <p:spPr/>
        <p:txBody>
          <a:bodyPr>
            <a:normAutofit/>
          </a:bodyPr>
          <a:lstStyle/>
          <a:p>
            <a:pPr marL="0" indent="0" fontAlgn="auto">
              <a:spcAft>
                <a:spcPts val="0"/>
              </a:spcAft>
              <a:buClr>
                <a:schemeClr val="accent3"/>
              </a:buClr>
              <a:buNone/>
              <a:defRPr/>
            </a:pPr>
            <a:r>
              <a:rPr lang="en-US" sz="1800" dirty="0">
                <a:ea typeface="+mn-ea"/>
              </a:rPr>
              <a:t>After completing this chapter, students will be able to:</a:t>
            </a:r>
          </a:p>
          <a:p>
            <a:pPr fontAlgn="auto">
              <a:spcAft>
                <a:spcPts val="0"/>
              </a:spcAft>
              <a:buClr>
                <a:schemeClr val="accent3"/>
              </a:buClr>
              <a:buFont typeface="+mj-lt"/>
              <a:buAutoNum type="arabicPeriod" startAt="5"/>
              <a:defRPr/>
            </a:pPr>
            <a:r>
              <a:rPr lang="en-US" sz="1800" dirty="0">
                <a:ea typeface="+mn-ea"/>
              </a:rPr>
              <a:t>Employ financial analyses and options analysis to evaluate the potential for new project investments</a:t>
            </a:r>
            <a:r>
              <a:rPr lang="en-US" sz="1800" b="1" dirty="0">
                <a:ea typeface="+mn-ea"/>
              </a:rPr>
              <a:t>.</a:t>
            </a:r>
          </a:p>
          <a:p>
            <a:pPr fontAlgn="auto">
              <a:spcAft>
                <a:spcPts val="0"/>
              </a:spcAft>
              <a:buClr>
                <a:schemeClr val="accent3"/>
              </a:buClr>
              <a:buFont typeface="+mj-lt"/>
              <a:buAutoNum type="arabicPeriod" startAt="5"/>
              <a:defRPr/>
            </a:pPr>
            <a:r>
              <a:rPr lang="en-US" sz="1800" dirty="0">
                <a:ea typeface="+mn-ea"/>
              </a:rPr>
              <a:t>Recognize the challenges that arise in maintaining an optimal project portfolio for an organization.</a:t>
            </a:r>
          </a:p>
          <a:p>
            <a:pPr fontAlgn="auto">
              <a:spcAft>
                <a:spcPts val="0"/>
              </a:spcAft>
              <a:buClr>
                <a:schemeClr val="accent3"/>
              </a:buClr>
              <a:buFont typeface="+mj-lt"/>
              <a:buAutoNum type="arabicPeriod" startAt="5"/>
              <a:defRPr/>
            </a:pPr>
            <a:r>
              <a:rPr lang="en-US" sz="1800" dirty="0">
                <a:ea typeface="+mn-ea"/>
              </a:rPr>
              <a:t>Understand the three keys to successful project portfolio management.</a:t>
            </a:r>
          </a:p>
          <a:p>
            <a:pPr marL="205740" indent="-205740" fontAlgn="auto">
              <a:spcAft>
                <a:spcPts val="0"/>
              </a:spcAft>
              <a:buClr>
                <a:schemeClr val="accent3"/>
              </a:buClr>
              <a:buFont typeface="Wingdings 2" panose="05020102010507070707"/>
              <a:buChar char=""/>
              <a:defRPr/>
            </a:pPr>
            <a:endParaRPr lang="en-US" sz="1800" dirty="0">
              <a:ea typeface="+mn-ea"/>
            </a:endParaRPr>
          </a:p>
          <a:p>
            <a:pPr marL="205740" indent="-205740" fontAlgn="auto">
              <a:spcAft>
                <a:spcPts val="0"/>
              </a:spcAft>
              <a:buClr>
                <a:schemeClr val="accent3"/>
              </a:buClr>
              <a:buFont typeface="Wingdings 2" panose="05020102010507070707"/>
              <a:buChar char=""/>
              <a:defRPr/>
            </a:pPr>
            <a:endParaRPr lang="en-US" sz="1800" dirty="0">
              <a:ea typeface="+mn-ea"/>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r>
              <a:rPr lang="en-US" dirty="0"/>
              <a:t>Portfolio Management System</a:t>
            </a:r>
          </a:p>
        </p:txBody>
      </p:sp>
      <p:sp>
        <p:nvSpPr>
          <p:cNvPr id="29699" name="Rectangle 3"/>
          <p:cNvSpPr>
            <a:spLocks noGrp="1" noChangeArrowheads="1"/>
          </p:cNvSpPr>
          <p:nvPr>
            <p:ph type="body" idx="1"/>
          </p:nvPr>
        </p:nvSpPr>
        <p:spPr/>
        <p:txBody>
          <a:bodyPr/>
          <a:lstStyle/>
          <a:p>
            <a:pPr marL="0" indent="0">
              <a:spcBef>
                <a:spcPct val="40000"/>
              </a:spcBef>
              <a:buNone/>
            </a:pPr>
            <a:r>
              <a:rPr lang="en-US" dirty="0"/>
              <a:t>How to design a project portfolio system:</a:t>
            </a:r>
          </a:p>
          <a:p>
            <a:pPr marL="429895" lvl="1" indent="-177165">
              <a:spcBef>
                <a:spcPct val="40000"/>
              </a:spcBef>
            </a:pPr>
            <a:r>
              <a:rPr lang="en-US" dirty="0"/>
              <a:t>Classification of a project</a:t>
            </a:r>
          </a:p>
          <a:p>
            <a:pPr marL="429895" lvl="1" indent="-177165">
              <a:spcBef>
                <a:spcPct val="40000"/>
              </a:spcBef>
            </a:pPr>
            <a:r>
              <a:rPr lang="en-US" dirty="0"/>
              <a:t>Selection criteria depending upon classification</a:t>
            </a:r>
          </a:p>
          <a:p>
            <a:pPr marL="429895" lvl="1" indent="-177165">
              <a:spcBef>
                <a:spcPct val="40000"/>
              </a:spcBef>
            </a:pPr>
            <a:r>
              <a:rPr lang="en-US" dirty="0"/>
              <a:t>Sources of proposals</a:t>
            </a:r>
          </a:p>
          <a:p>
            <a:pPr marL="429895" lvl="1" indent="-177165">
              <a:spcBef>
                <a:spcPct val="40000"/>
              </a:spcBef>
            </a:pPr>
            <a:r>
              <a:rPr lang="en-US" dirty="0"/>
              <a:t>Evaluating proposals</a:t>
            </a:r>
          </a:p>
          <a:p>
            <a:pPr marL="429895" lvl="1" indent="-177165">
              <a:spcBef>
                <a:spcPct val="40000"/>
              </a:spcBef>
            </a:pPr>
            <a:r>
              <a:rPr lang="en-US" dirty="0"/>
              <a:t>Managing the portfolio of projects.</a:t>
            </a:r>
          </a:p>
          <a:p>
            <a:pPr marL="167005" indent="-167005">
              <a:spcBef>
                <a:spcPct val="40000"/>
              </a:spcBef>
            </a:pPr>
            <a:endParaRPr lang="en-US"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a:xfrm>
            <a:off x="1496616" y="200025"/>
            <a:ext cx="6150769" cy="567929"/>
          </a:xfrm>
          <a:noFill/>
        </p:spPr>
        <p:txBody>
          <a:bodyPr/>
          <a:lstStyle/>
          <a:p>
            <a:r>
              <a:rPr lang="en-US" sz="3000" dirty="0"/>
              <a:t>Portfolio of Projects by Type</a:t>
            </a:r>
          </a:p>
        </p:txBody>
      </p:sp>
      <p:pic>
        <p:nvPicPr>
          <p:cNvPr id="126980" name="Picture 4"/>
          <p:cNvPicPr>
            <a:picLocks noChangeAspect="1" noChangeArrowheads="1"/>
          </p:cNvPicPr>
          <p:nvPr/>
        </p:nvPicPr>
        <p:blipFill>
          <a:blip r:embed="rId3" cstate="print"/>
          <a:srcRect/>
          <a:stretch>
            <a:fillRect/>
          </a:stretch>
        </p:blipFill>
        <p:spPr bwMode="auto">
          <a:xfrm>
            <a:off x="641408" y="1050229"/>
            <a:ext cx="4464844" cy="2921794"/>
          </a:xfrm>
          <a:prstGeom prst="rect">
            <a:avLst/>
          </a:prstGeom>
          <a:noFill/>
          <a:ln w="9525">
            <a:noFill/>
            <a:miter lim="800000"/>
            <a:headEnd/>
            <a:tailEnd/>
          </a:ln>
        </p:spPr>
      </p:pic>
      <p:sp>
        <p:nvSpPr>
          <p:cNvPr id="5" name="TextBox 4"/>
          <p:cNvSpPr txBox="1"/>
          <p:nvPr/>
        </p:nvSpPr>
        <p:spPr>
          <a:xfrm>
            <a:off x="5467739" y="889518"/>
            <a:ext cx="3049861" cy="3754874"/>
          </a:xfrm>
          <a:prstGeom prst="rect">
            <a:avLst/>
          </a:prstGeom>
          <a:noFill/>
        </p:spPr>
        <p:txBody>
          <a:bodyPr wrap="square" rtlCol="0">
            <a:spAutoFit/>
          </a:bodyPr>
          <a:lstStyle/>
          <a:p>
            <a:r>
              <a:rPr lang="en-AU" sz="1400" dirty="0"/>
              <a:t>Compliance projects are those needed to meet regulatory conditions. </a:t>
            </a:r>
          </a:p>
          <a:p>
            <a:r>
              <a:rPr lang="en-AU" sz="1400" dirty="0"/>
              <a:t>- Compliance with no under-aged workers.</a:t>
            </a:r>
          </a:p>
          <a:p>
            <a:r>
              <a:rPr lang="en-AU" sz="1400" dirty="0"/>
              <a:t>- Re-building a soybean factory destroyed by fire.</a:t>
            </a:r>
          </a:p>
          <a:p>
            <a:endParaRPr lang="en-AU" sz="1400" dirty="0"/>
          </a:p>
          <a:p>
            <a:r>
              <a:rPr lang="en-AU" sz="1400" dirty="0"/>
              <a:t>Operational projects are those needed to support current operations. </a:t>
            </a:r>
          </a:p>
          <a:p>
            <a:pPr marL="171450" indent="-171450">
              <a:buFontTx/>
              <a:buChar char="-"/>
            </a:pPr>
            <a:r>
              <a:rPr lang="en-AU" sz="1400" dirty="0"/>
              <a:t>Sustainability projects</a:t>
            </a:r>
          </a:p>
          <a:p>
            <a:pPr marL="171450" indent="-171450">
              <a:buFontTx/>
              <a:buChar char="-"/>
            </a:pPr>
            <a:endParaRPr lang="en-AU" sz="1400" dirty="0"/>
          </a:p>
          <a:p>
            <a:r>
              <a:rPr lang="en-AU" sz="1400" dirty="0"/>
              <a:t>Strategic projects are those supporting the organisation’s long-run missions.</a:t>
            </a:r>
          </a:p>
          <a:p>
            <a:r>
              <a:rPr lang="en-AU" sz="1400" dirty="0"/>
              <a:t>- R&amp;D</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afterEffect">
                                  <p:stCondLst>
                                    <p:cond delay="0"/>
                                  </p:stCondLst>
                                  <p:childTnLst>
                                    <p:set>
                                      <p:cBhvr>
                                        <p:cTn id="6" dur="1" fill="hold">
                                          <p:stCondLst>
                                            <p:cond delay="0"/>
                                          </p:stCondLst>
                                        </p:cTn>
                                        <p:tgtEl>
                                          <p:spTgt spid="126980"/>
                                        </p:tgtEl>
                                        <p:attrNameLst>
                                          <p:attrName>style.visibility</p:attrName>
                                        </p:attrNameLst>
                                      </p:cBhvr>
                                      <p:to>
                                        <p:strVal val="visible"/>
                                      </p:to>
                                    </p:set>
                                    <p:anim calcmode="lin" valueType="num">
                                      <p:cBhvr>
                                        <p:cTn id="7" dur="500" fill="hold"/>
                                        <p:tgtEl>
                                          <p:spTgt spid="126980"/>
                                        </p:tgtEl>
                                        <p:attrNameLst>
                                          <p:attrName>ppt_w</p:attrName>
                                        </p:attrNameLst>
                                      </p:cBhvr>
                                      <p:tavLst>
                                        <p:tav tm="0">
                                          <p:val>
                                            <p:fltVal val="0"/>
                                          </p:val>
                                        </p:tav>
                                        <p:tav tm="100000">
                                          <p:val>
                                            <p:strVal val="#ppt_w"/>
                                          </p:val>
                                        </p:tav>
                                      </p:tavLst>
                                    </p:anim>
                                    <p:anim calcmode="lin" valueType="num">
                                      <p:cBhvr>
                                        <p:cTn id="8" dur="500" fill="hold"/>
                                        <p:tgtEl>
                                          <p:spTgt spid="126980"/>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r>
              <a:rPr lang="en-US" dirty="0"/>
              <a:t>Selection criteria</a:t>
            </a:r>
          </a:p>
        </p:txBody>
      </p:sp>
      <p:sp>
        <p:nvSpPr>
          <p:cNvPr id="29699" name="Rectangle 3"/>
          <p:cNvSpPr>
            <a:spLocks noGrp="1" noChangeArrowheads="1"/>
          </p:cNvSpPr>
          <p:nvPr>
            <p:ph type="body" idx="1"/>
          </p:nvPr>
        </p:nvSpPr>
        <p:spPr/>
        <p:txBody>
          <a:bodyPr/>
          <a:lstStyle/>
          <a:p>
            <a:pPr marL="0" indent="0">
              <a:spcBef>
                <a:spcPct val="40000"/>
              </a:spcBef>
              <a:buNone/>
            </a:pPr>
            <a:r>
              <a:rPr lang="en-US" dirty="0"/>
              <a:t>For compliance projects</a:t>
            </a:r>
          </a:p>
          <a:p>
            <a:pPr>
              <a:spcBef>
                <a:spcPct val="40000"/>
              </a:spcBef>
            </a:pPr>
            <a:r>
              <a:rPr lang="en-US" dirty="0"/>
              <a:t>Compliance (safety, quality, and so forth), cost, time</a:t>
            </a:r>
          </a:p>
          <a:p>
            <a:pPr marL="0" indent="0">
              <a:spcBef>
                <a:spcPct val="40000"/>
              </a:spcBef>
              <a:buNone/>
            </a:pPr>
            <a:endParaRPr lang="en-US" dirty="0"/>
          </a:p>
          <a:p>
            <a:pPr marL="0" indent="0">
              <a:spcBef>
                <a:spcPct val="40000"/>
              </a:spcBef>
              <a:buNone/>
            </a:pPr>
            <a:r>
              <a:rPr lang="en-US" dirty="0"/>
              <a:t>For operational projects, </a:t>
            </a:r>
          </a:p>
          <a:p>
            <a:pPr>
              <a:spcBef>
                <a:spcPct val="40000"/>
              </a:spcBef>
            </a:pPr>
            <a:r>
              <a:rPr lang="en-US" dirty="0"/>
              <a:t>Performance, time, cost, user satisfaction </a:t>
            </a:r>
          </a:p>
          <a:p>
            <a:pPr marL="167005" indent="-167005">
              <a:spcBef>
                <a:spcPct val="40000"/>
              </a:spcBef>
            </a:pPr>
            <a:endParaRPr lang="en-US" dirty="0"/>
          </a:p>
          <a:p>
            <a:pPr marL="0" indent="0">
              <a:spcBef>
                <a:spcPct val="40000"/>
              </a:spcBef>
              <a:buNone/>
            </a:pPr>
            <a:r>
              <a:rPr lang="en-US" dirty="0"/>
              <a:t>For strategic projects,</a:t>
            </a:r>
          </a:p>
          <a:p>
            <a:pPr>
              <a:spcBef>
                <a:spcPct val="40000"/>
              </a:spcBef>
            </a:pPr>
            <a:r>
              <a:rPr lang="en-US" dirty="0"/>
              <a:t>Market share, new opportunities, new technologies, and so forth </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2"/>
          <p:cNvSpPr>
            <a:spLocks noGrp="1" noChangeArrowheads="1"/>
          </p:cNvSpPr>
          <p:nvPr>
            <p:ph type="title"/>
          </p:nvPr>
        </p:nvSpPr>
        <p:spPr/>
        <p:txBody>
          <a:bodyPr>
            <a:normAutofit/>
          </a:bodyPr>
          <a:lstStyle/>
          <a:p>
            <a:pPr eaLnBrk="1" hangingPunct="1">
              <a:defRPr/>
            </a:pPr>
            <a:r>
              <a:rPr lang="en-US">
                <a:ea typeface="+mj-ea"/>
              </a:rPr>
              <a:t>Keys to Successful </a:t>
            </a:r>
            <a:br>
              <a:rPr lang="en-US">
                <a:ea typeface="+mj-ea"/>
              </a:rPr>
            </a:br>
            <a:r>
              <a:rPr lang="en-US">
                <a:ea typeface="+mj-ea"/>
              </a:rPr>
              <a:t>Project Portfolio Management</a:t>
            </a:r>
          </a:p>
        </p:txBody>
      </p:sp>
      <p:sp>
        <p:nvSpPr>
          <p:cNvPr id="37891" name="Rectangle 3"/>
          <p:cNvSpPr>
            <a:spLocks noGrp="1" noChangeArrowheads="1"/>
          </p:cNvSpPr>
          <p:nvPr>
            <p:ph type="body" idx="1"/>
          </p:nvPr>
        </p:nvSpPr>
        <p:spPr>
          <a:xfrm>
            <a:off x="1485900" y="1520428"/>
            <a:ext cx="6172200" cy="3394472"/>
          </a:xfrm>
        </p:spPr>
        <p:txBody>
          <a:bodyPr/>
          <a:lstStyle/>
          <a:p>
            <a:pPr eaLnBrk="1" hangingPunct="1">
              <a:buFont typeface="Wingdings" panose="05000000000000000000" pitchFamily="2" charset="2"/>
              <a:buChar char="v"/>
            </a:pPr>
            <a:r>
              <a:rPr lang="en-US" altLang="en-US" sz="2100" b="1" i="1">
                <a:solidFill>
                  <a:schemeClr val="accent1"/>
                </a:solidFill>
              </a:rPr>
              <a:t>Flexible structure</a:t>
            </a:r>
            <a:r>
              <a:rPr lang="en-US" altLang="en-US" sz="2100" i="1">
                <a:solidFill>
                  <a:schemeClr val="accent1"/>
                </a:solidFill>
              </a:rPr>
              <a:t> </a:t>
            </a:r>
            <a:r>
              <a:rPr lang="en-US" altLang="en-US" sz="2100"/>
              <a:t>and freedom of communication</a:t>
            </a:r>
          </a:p>
          <a:p>
            <a:pPr eaLnBrk="1" hangingPunct="1">
              <a:lnSpc>
                <a:spcPct val="230000"/>
              </a:lnSpc>
              <a:buFont typeface="Wingdings" panose="05000000000000000000" pitchFamily="2" charset="2"/>
              <a:buChar char="v"/>
            </a:pPr>
            <a:r>
              <a:rPr lang="en-US" altLang="en-US" sz="2100" b="1" i="1">
                <a:solidFill>
                  <a:schemeClr val="accent1"/>
                </a:solidFill>
              </a:rPr>
              <a:t>Low-cost</a:t>
            </a:r>
            <a:r>
              <a:rPr lang="en-US" altLang="en-US" sz="2100" i="1"/>
              <a:t> </a:t>
            </a:r>
            <a:r>
              <a:rPr lang="en-US" altLang="en-US" sz="2100"/>
              <a:t>environmental scanning</a:t>
            </a:r>
          </a:p>
          <a:p>
            <a:pPr eaLnBrk="1" hangingPunct="1">
              <a:lnSpc>
                <a:spcPct val="230000"/>
              </a:lnSpc>
              <a:buFont typeface="Wingdings" panose="05000000000000000000" pitchFamily="2" charset="2"/>
              <a:buChar char="v"/>
            </a:pPr>
            <a:r>
              <a:rPr lang="en-US" altLang="en-US" sz="2100" b="1" i="1">
                <a:solidFill>
                  <a:schemeClr val="accent1"/>
                </a:solidFill>
              </a:rPr>
              <a:t>Time-paced</a:t>
            </a:r>
            <a:r>
              <a:rPr lang="en-US" altLang="en-US" sz="2100" i="1"/>
              <a:t> </a:t>
            </a:r>
            <a:r>
              <a:rPr lang="en-US" altLang="en-US" sz="2100"/>
              <a:t>transition</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Rectangle 2"/>
          <p:cNvSpPr>
            <a:spLocks noGrp="1" noChangeArrowheads="1"/>
          </p:cNvSpPr>
          <p:nvPr>
            <p:ph type="title"/>
          </p:nvPr>
        </p:nvSpPr>
        <p:spPr/>
        <p:txBody>
          <a:bodyPr/>
          <a:lstStyle/>
          <a:p>
            <a:pPr eaLnBrk="1" hangingPunct="1">
              <a:defRPr/>
            </a:pPr>
            <a:r>
              <a:rPr lang="en-US">
                <a:ea typeface="+mj-ea"/>
              </a:rPr>
              <a:t>Problems in Implementing </a:t>
            </a:r>
            <a:br>
              <a:rPr lang="en-US">
                <a:ea typeface="+mj-ea"/>
              </a:rPr>
            </a:br>
            <a:r>
              <a:rPr lang="en-US">
                <a:ea typeface="+mj-ea"/>
              </a:rPr>
              <a:t>Portfolio Management</a:t>
            </a:r>
          </a:p>
        </p:txBody>
      </p:sp>
      <p:sp>
        <p:nvSpPr>
          <p:cNvPr id="38915" name="Rectangle 3"/>
          <p:cNvSpPr>
            <a:spLocks noGrp="1" noChangeArrowheads="1"/>
          </p:cNvSpPr>
          <p:nvPr>
            <p:ph type="body" idx="1"/>
          </p:nvPr>
        </p:nvSpPr>
        <p:spPr/>
        <p:txBody>
          <a:bodyPr/>
          <a:lstStyle/>
          <a:p>
            <a:pPr eaLnBrk="1" hangingPunct="1">
              <a:lnSpc>
                <a:spcPct val="205000"/>
              </a:lnSpc>
              <a:buFont typeface="Wingdings" panose="05000000000000000000" pitchFamily="2" charset="2"/>
              <a:buChar char="Ø"/>
            </a:pPr>
            <a:r>
              <a:rPr lang="en-US" altLang="en-US" sz="2100"/>
              <a:t>Conservative technical communities</a:t>
            </a:r>
          </a:p>
          <a:p>
            <a:pPr eaLnBrk="1" hangingPunct="1">
              <a:lnSpc>
                <a:spcPct val="205000"/>
              </a:lnSpc>
              <a:buFont typeface="Wingdings" panose="05000000000000000000" pitchFamily="2" charset="2"/>
              <a:buChar char="Ø"/>
            </a:pPr>
            <a:r>
              <a:rPr lang="en-US" altLang="en-US" sz="2100"/>
              <a:t>Out-of-sync projects and portfolios</a:t>
            </a:r>
          </a:p>
          <a:p>
            <a:pPr eaLnBrk="1" hangingPunct="1">
              <a:lnSpc>
                <a:spcPct val="205000"/>
              </a:lnSpc>
              <a:buFont typeface="Wingdings" panose="05000000000000000000" pitchFamily="2" charset="2"/>
              <a:buChar char="Ø"/>
            </a:pPr>
            <a:r>
              <a:rPr lang="en-US" altLang="en-US" sz="2100"/>
              <a:t>Unpromising projects</a:t>
            </a:r>
          </a:p>
          <a:p>
            <a:pPr eaLnBrk="1" hangingPunct="1">
              <a:lnSpc>
                <a:spcPct val="205000"/>
              </a:lnSpc>
              <a:buFont typeface="Wingdings" panose="05000000000000000000" pitchFamily="2" charset="2"/>
              <a:buChar char="Ø"/>
            </a:pPr>
            <a:r>
              <a:rPr lang="en-US" altLang="en-US" sz="2100"/>
              <a:t>Scarce resources</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Rectangle 2"/>
          <p:cNvSpPr>
            <a:spLocks noGrp="1" noChangeArrowheads="1"/>
          </p:cNvSpPr>
          <p:nvPr>
            <p:ph type="title"/>
          </p:nvPr>
        </p:nvSpPr>
        <p:spPr/>
        <p:txBody>
          <a:bodyPr/>
          <a:lstStyle/>
          <a:p>
            <a:pPr eaLnBrk="1" hangingPunct="1">
              <a:defRPr/>
            </a:pPr>
            <a:r>
              <a:rPr lang="en-US" dirty="0">
                <a:ea typeface="+mj-ea"/>
              </a:rPr>
              <a:t>Using Linear Programming (LP) Model to Maximize Benefits</a:t>
            </a:r>
          </a:p>
        </p:txBody>
      </p:sp>
      <p:graphicFrame>
        <p:nvGraphicFramePr>
          <p:cNvPr id="4" name="Table 3"/>
          <p:cNvGraphicFramePr>
            <a:graphicFrameLocks noGrp="1"/>
          </p:cNvGraphicFramePr>
          <p:nvPr/>
        </p:nvGraphicFramePr>
        <p:xfrm>
          <a:off x="380082" y="890277"/>
          <a:ext cx="8382315" cy="4149722"/>
        </p:xfrm>
        <a:graphic>
          <a:graphicData uri="http://schemas.openxmlformats.org/drawingml/2006/table">
            <a:tbl>
              <a:tblPr firstRow="1" bandRow="1">
                <a:tableStyleId>{5C22544A-7EE6-4342-B048-85BDC9FD1C3A}</a:tableStyleId>
              </a:tblPr>
              <a:tblGrid>
                <a:gridCol w="769943">
                  <a:extLst>
                    <a:ext uri="{9D8B030D-6E8A-4147-A177-3AD203B41FA5}">
                      <a16:colId xmlns:a16="http://schemas.microsoft.com/office/drawing/2014/main" val="20000"/>
                    </a:ext>
                  </a:extLst>
                </a:gridCol>
                <a:gridCol w="922050">
                  <a:extLst>
                    <a:ext uri="{9D8B030D-6E8A-4147-A177-3AD203B41FA5}">
                      <a16:colId xmlns:a16="http://schemas.microsoft.com/office/drawing/2014/main" val="20001"/>
                    </a:ext>
                  </a:extLst>
                </a:gridCol>
                <a:gridCol w="922050">
                  <a:extLst>
                    <a:ext uri="{9D8B030D-6E8A-4147-A177-3AD203B41FA5}">
                      <a16:colId xmlns:a16="http://schemas.microsoft.com/office/drawing/2014/main" val="20002"/>
                    </a:ext>
                  </a:extLst>
                </a:gridCol>
                <a:gridCol w="922050">
                  <a:extLst>
                    <a:ext uri="{9D8B030D-6E8A-4147-A177-3AD203B41FA5}">
                      <a16:colId xmlns:a16="http://schemas.microsoft.com/office/drawing/2014/main" val="20003"/>
                    </a:ext>
                  </a:extLst>
                </a:gridCol>
                <a:gridCol w="922050">
                  <a:extLst>
                    <a:ext uri="{9D8B030D-6E8A-4147-A177-3AD203B41FA5}">
                      <a16:colId xmlns:a16="http://schemas.microsoft.com/office/drawing/2014/main" val="20004"/>
                    </a:ext>
                  </a:extLst>
                </a:gridCol>
                <a:gridCol w="922050">
                  <a:extLst>
                    <a:ext uri="{9D8B030D-6E8A-4147-A177-3AD203B41FA5}">
                      <a16:colId xmlns:a16="http://schemas.microsoft.com/office/drawing/2014/main" val="20005"/>
                    </a:ext>
                  </a:extLst>
                </a:gridCol>
                <a:gridCol w="922050">
                  <a:extLst>
                    <a:ext uri="{9D8B030D-6E8A-4147-A177-3AD203B41FA5}">
                      <a16:colId xmlns:a16="http://schemas.microsoft.com/office/drawing/2014/main" val="20006"/>
                    </a:ext>
                  </a:extLst>
                </a:gridCol>
                <a:gridCol w="922050">
                  <a:extLst>
                    <a:ext uri="{9D8B030D-6E8A-4147-A177-3AD203B41FA5}">
                      <a16:colId xmlns:a16="http://schemas.microsoft.com/office/drawing/2014/main" val="20007"/>
                    </a:ext>
                  </a:extLst>
                </a:gridCol>
                <a:gridCol w="1158022">
                  <a:extLst>
                    <a:ext uri="{9D8B030D-6E8A-4147-A177-3AD203B41FA5}">
                      <a16:colId xmlns:a16="http://schemas.microsoft.com/office/drawing/2014/main" val="20008"/>
                    </a:ext>
                  </a:extLst>
                </a:gridCol>
              </a:tblGrid>
              <a:tr h="465635">
                <a:tc>
                  <a:txBody>
                    <a:bodyPr/>
                    <a:lstStyle/>
                    <a:p>
                      <a:r>
                        <a:rPr lang="en-AU" sz="1200" dirty="0"/>
                        <a:t>Index</a:t>
                      </a:r>
                    </a:p>
                  </a:txBody>
                  <a:tcPr/>
                </a:tc>
                <a:tc>
                  <a:txBody>
                    <a:bodyPr/>
                    <a:lstStyle/>
                    <a:p>
                      <a:r>
                        <a:rPr lang="en-AU" sz="1200" dirty="0"/>
                        <a:t>Project</a:t>
                      </a:r>
                    </a:p>
                  </a:txBody>
                  <a:tcPr/>
                </a:tc>
                <a:tc>
                  <a:txBody>
                    <a:bodyPr/>
                    <a:lstStyle/>
                    <a:p>
                      <a:r>
                        <a:rPr lang="en-AU" sz="1200" dirty="0"/>
                        <a:t>Cost in 2010</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defRPr/>
                      </a:pPr>
                      <a:r>
                        <a:rPr lang="en-AU" sz="1200" dirty="0"/>
                        <a:t>Cost in 2011</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defRPr/>
                      </a:pPr>
                      <a:r>
                        <a:rPr lang="en-AU" sz="1200" dirty="0"/>
                        <a:t>Cost in 2012</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defRPr/>
                      </a:pPr>
                      <a:r>
                        <a:rPr lang="en-AU" sz="1200" dirty="0"/>
                        <a:t>Cost in 2013</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defRPr/>
                      </a:pPr>
                      <a:r>
                        <a:rPr lang="en-AU" sz="1200" dirty="0"/>
                        <a:t>Cost in 2014</a:t>
                      </a:r>
                    </a:p>
                  </a:txBody>
                  <a:tcPr/>
                </a:tc>
                <a:tc>
                  <a:txBody>
                    <a:bodyPr/>
                    <a:lstStyle/>
                    <a:p>
                      <a:r>
                        <a:rPr lang="en-AU" sz="1200" dirty="0"/>
                        <a:t>Benefits</a:t>
                      </a:r>
                    </a:p>
                  </a:txBody>
                  <a:tcPr/>
                </a:tc>
                <a:tc>
                  <a:txBody>
                    <a:bodyPr/>
                    <a:lstStyle/>
                    <a:p>
                      <a:r>
                        <a:rPr lang="en-AU" sz="1200" dirty="0"/>
                        <a:t>Dependency</a:t>
                      </a:r>
                    </a:p>
                  </a:txBody>
                  <a:tcPr/>
                </a:tc>
                <a:extLst>
                  <a:ext uri="{0D108BD9-81ED-4DB2-BD59-A6C34878D82A}">
                    <a16:rowId xmlns:a16="http://schemas.microsoft.com/office/drawing/2014/main" val="10000"/>
                  </a:ext>
                </a:extLst>
              </a:tr>
              <a:tr h="288964">
                <a:tc>
                  <a:txBody>
                    <a:bodyPr/>
                    <a:lstStyle/>
                    <a:p>
                      <a:r>
                        <a:rPr lang="en-AU" sz="1200" dirty="0"/>
                        <a:t>1</a:t>
                      </a:r>
                    </a:p>
                  </a:txBody>
                  <a:tcPr/>
                </a:tc>
                <a:tc>
                  <a:txBody>
                    <a:bodyPr/>
                    <a:lstStyle/>
                    <a:p>
                      <a:r>
                        <a:rPr lang="en-AU" sz="1200" dirty="0"/>
                        <a:t>Downtown</a:t>
                      </a:r>
                    </a:p>
                  </a:txBody>
                  <a:tcPr/>
                </a:tc>
                <a:tc>
                  <a:txBody>
                    <a:bodyPr/>
                    <a:lstStyle/>
                    <a:p>
                      <a:r>
                        <a:rPr lang="en-AU" sz="1200" dirty="0"/>
                        <a:t>2</a:t>
                      </a:r>
                    </a:p>
                  </a:txBody>
                  <a:tcPr/>
                </a:tc>
                <a:tc>
                  <a:txBody>
                    <a:bodyPr/>
                    <a:lstStyle/>
                    <a:p>
                      <a:r>
                        <a:rPr lang="en-AU" sz="1200" dirty="0"/>
                        <a:t>2</a:t>
                      </a:r>
                    </a:p>
                  </a:txBody>
                  <a:tcPr/>
                </a:tc>
                <a:tc>
                  <a:txBody>
                    <a:bodyPr/>
                    <a:lstStyle/>
                    <a:p>
                      <a:r>
                        <a:rPr lang="en-AU" sz="1200" dirty="0"/>
                        <a:t>3</a:t>
                      </a:r>
                    </a:p>
                  </a:txBody>
                  <a:tcPr/>
                </a:tc>
                <a:tc>
                  <a:txBody>
                    <a:bodyPr/>
                    <a:lstStyle/>
                    <a:p>
                      <a:r>
                        <a:rPr lang="en-AU" sz="1200" dirty="0"/>
                        <a:t>3</a:t>
                      </a:r>
                    </a:p>
                  </a:txBody>
                  <a:tcPr/>
                </a:tc>
                <a:tc>
                  <a:txBody>
                    <a:bodyPr/>
                    <a:lstStyle/>
                    <a:p>
                      <a:r>
                        <a:rPr lang="en-AU" sz="1200" dirty="0"/>
                        <a:t>3</a:t>
                      </a:r>
                    </a:p>
                  </a:txBody>
                  <a:tcPr/>
                </a:tc>
                <a:tc>
                  <a:txBody>
                    <a:bodyPr/>
                    <a:lstStyle/>
                    <a:p>
                      <a:r>
                        <a:rPr lang="en-AU" sz="1200" dirty="0"/>
                        <a:t>50</a:t>
                      </a:r>
                    </a:p>
                  </a:txBody>
                  <a:tcPr/>
                </a:tc>
                <a:tc>
                  <a:txBody>
                    <a:bodyPr/>
                    <a:lstStyle/>
                    <a:p>
                      <a:r>
                        <a:rPr lang="en-AU" sz="1200" dirty="0"/>
                        <a:t>With</a:t>
                      </a:r>
                      <a:r>
                        <a:rPr lang="en-AU" sz="1200" baseline="0" dirty="0"/>
                        <a:t> 4</a:t>
                      </a:r>
                      <a:endParaRPr lang="en-AU" sz="1200" dirty="0"/>
                    </a:p>
                  </a:txBody>
                  <a:tcPr/>
                </a:tc>
                <a:extLst>
                  <a:ext uri="{0D108BD9-81ED-4DB2-BD59-A6C34878D82A}">
                    <a16:rowId xmlns:a16="http://schemas.microsoft.com/office/drawing/2014/main" val="10001"/>
                  </a:ext>
                </a:extLst>
              </a:tr>
              <a:tr h="279381">
                <a:tc>
                  <a:txBody>
                    <a:bodyPr/>
                    <a:lstStyle/>
                    <a:p>
                      <a:r>
                        <a:rPr lang="en-AU" sz="1200" dirty="0"/>
                        <a:t>2</a:t>
                      </a:r>
                    </a:p>
                  </a:txBody>
                  <a:tcPr/>
                </a:tc>
                <a:tc>
                  <a:txBody>
                    <a:bodyPr/>
                    <a:lstStyle/>
                    <a:p>
                      <a:r>
                        <a:rPr lang="en-AU" sz="1200" dirty="0"/>
                        <a:t>Housing</a:t>
                      </a:r>
                    </a:p>
                  </a:txBody>
                  <a:tcPr/>
                </a:tc>
                <a:tc>
                  <a:txBody>
                    <a:bodyPr/>
                    <a:lstStyle/>
                    <a:p>
                      <a:r>
                        <a:rPr lang="en-AU" sz="1200" dirty="0"/>
                        <a:t>10</a:t>
                      </a:r>
                    </a:p>
                  </a:txBody>
                  <a:tcPr/>
                </a:tc>
                <a:tc>
                  <a:txBody>
                    <a:bodyPr/>
                    <a:lstStyle/>
                    <a:p>
                      <a:r>
                        <a:rPr lang="en-AU" sz="1200" dirty="0"/>
                        <a:t>10</a:t>
                      </a:r>
                    </a:p>
                  </a:txBody>
                  <a:tcPr/>
                </a:tc>
                <a:tc>
                  <a:txBody>
                    <a:bodyPr/>
                    <a:lstStyle/>
                    <a:p>
                      <a:r>
                        <a:rPr lang="en-AU" sz="1200" dirty="0"/>
                        <a:t>10</a:t>
                      </a:r>
                    </a:p>
                  </a:txBody>
                  <a:tcPr/>
                </a:tc>
                <a:tc>
                  <a:txBody>
                    <a:bodyPr/>
                    <a:lstStyle/>
                    <a:p>
                      <a:r>
                        <a:rPr lang="en-AU" sz="1200" dirty="0"/>
                        <a:t>10</a:t>
                      </a:r>
                    </a:p>
                  </a:txBody>
                  <a:tcPr/>
                </a:tc>
                <a:tc>
                  <a:txBody>
                    <a:bodyPr/>
                    <a:lstStyle/>
                    <a:p>
                      <a:r>
                        <a:rPr lang="en-AU" sz="1200" dirty="0"/>
                        <a:t>10</a:t>
                      </a:r>
                    </a:p>
                  </a:txBody>
                  <a:tcPr/>
                </a:tc>
                <a:tc>
                  <a:txBody>
                    <a:bodyPr/>
                    <a:lstStyle/>
                    <a:p>
                      <a:r>
                        <a:rPr lang="en-AU" sz="1200" dirty="0"/>
                        <a:t>80</a:t>
                      </a:r>
                    </a:p>
                  </a:txBody>
                  <a:tcPr/>
                </a:tc>
                <a:tc>
                  <a:txBody>
                    <a:bodyPr/>
                    <a:lstStyle/>
                    <a:p>
                      <a:endParaRPr lang="en-AU" sz="1200" dirty="0"/>
                    </a:p>
                  </a:txBody>
                  <a:tcPr/>
                </a:tc>
                <a:extLst>
                  <a:ext uri="{0D108BD9-81ED-4DB2-BD59-A6C34878D82A}">
                    <a16:rowId xmlns:a16="http://schemas.microsoft.com/office/drawing/2014/main" val="10002"/>
                  </a:ext>
                </a:extLst>
              </a:tr>
              <a:tr h="279381">
                <a:tc>
                  <a:txBody>
                    <a:bodyPr/>
                    <a:lstStyle/>
                    <a:p>
                      <a:r>
                        <a:rPr lang="en-AU" sz="1200" dirty="0"/>
                        <a:t>3</a:t>
                      </a:r>
                    </a:p>
                  </a:txBody>
                  <a:tcPr/>
                </a:tc>
                <a:tc>
                  <a:txBody>
                    <a:bodyPr/>
                    <a:lstStyle/>
                    <a:p>
                      <a:r>
                        <a:rPr lang="en-AU" sz="1200" dirty="0"/>
                        <a:t>Flood</a:t>
                      </a:r>
                    </a:p>
                  </a:txBody>
                  <a:tcPr/>
                </a:tc>
                <a:tc>
                  <a:txBody>
                    <a:bodyPr/>
                    <a:lstStyle/>
                    <a:p>
                      <a:r>
                        <a:rPr lang="en-AU" sz="1200" dirty="0"/>
                        <a:t>20</a:t>
                      </a:r>
                    </a:p>
                  </a:txBody>
                  <a:tcPr/>
                </a:tc>
                <a:tc>
                  <a:txBody>
                    <a:bodyPr/>
                    <a:lstStyle/>
                    <a:p>
                      <a:r>
                        <a:rPr lang="en-AU" sz="1200" dirty="0"/>
                        <a:t>20</a:t>
                      </a:r>
                    </a:p>
                  </a:txBody>
                  <a:tcPr/>
                </a:tc>
                <a:tc>
                  <a:txBody>
                    <a:bodyPr/>
                    <a:lstStyle/>
                    <a:p>
                      <a:r>
                        <a:rPr lang="en-AU" sz="1200" dirty="0"/>
                        <a:t>10</a:t>
                      </a:r>
                    </a:p>
                  </a:txBody>
                  <a:tcPr/>
                </a:tc>
                <a:tc>
                  <a:txBody>
                    <a:bodyPr/>
                    <a:lstStyle/>
                    <a:p>
                      <a:endParaRPr lang="en-AU" sz="1200" dirty="0"/>
                    </a:p>
                  </a:txBody>
                  <a:tcPr/>
                </a:tc>
                <a:tc>
                  <a:txBody>
                    <a:bodyPr/>
                    <a:lstStyle/>
                    <a:p>
                      <a:endParaRPr lang="en-AU" sz="1200" dirty="0"/>
                    </a:p>
                  </a:txBody>
                  <a:tcPr/>
                </a:tc>
                <a:tc>
                  <a:txBody>
                    <a:bodyPr/>
                    <a:lstStyle/>
                    <a:p>
                      <a:r>
                        <a:rPr lang="en-AU" sz="1200" dirty="0"/>
                        <a:t>85</a:t>
                      </a:r>
                    </a:p>
                  </a:txBody>
                  <a:tcPr/>
                </a:tc>
                <a:tc>
                  <a:txBody>
                    <a:bodyPr/>
                    <a:lstStyle/>
                    <a:p>
                      <a:r>
                        <a:rPr lang="en-AU" sz="1200" dirty="0"/>
                        <a:t>Not with 7</a:t>
                      </a:r>
                    </a:p>
                  </a:txBody>
                  <a:tcPr/>
                </a:tc>
                <a:extLst>
                  <a:ext uri="{0D108BD9-81ED-4DB2-BD59-A6C34878D82A}">
                    <a16:rowId xmlns:a16="http://schemas.microsoft.com/office/drawing/2014/main" val="10003"/>
                  </a:ext>
                </a:extLst>
              </a:tr>
              <a:tr h="280754">
                <a:tc>
                  <a:txBody>
                    <a:bodyPr/>
                    <a:lstStyle/>
                    <a:p>
                      <a:r>
                        <a:rPr lang="en-AU" sz="1200" dirty="0"/>
                        <a:t>4</a:t>
                      </a:r>
                    </a:p>
                  </a:txBody>
                  <a:tcPr/>
                </a:tc>
                <a:tc>
                  <a:txBody>
                    <a:bodyPr/>
                    <a:lstStyle/>
                    <a:p>
                      <a:r>
                        <a:rPr lang="en-AU" sz="1200" dirty="0"/>
                        <a:t>Street</a:t>
                      </a:r>
                    </a:p>
                  </a:txBody>
                  <a:tcPr/>
                </a:tc>
                <a:tc>
                  <a:txBody>
                    <a:bodyPr/>
                    <a:lstStyle/>
                    <a:p>
                      <a:endParaRPr lang="en-AU" sz="1200"/>
                    </a:p>
                  </a:txBody>
                  <a:tcPr/>
                </a:tc>
                <a:tc>
                  <a:txBody>
                    <a:bodyPr/>
                    <a:lstStyle/>
                    <a:p>
                      <a:endParaRPr lang="en-AU" sz="1200"/>
                    </a:p>
                  </a:txBody>
                  <a:tcPr/>
                </a:tc>
                <a:tc>
                  <a:txBody>
                    <a:bodyPr/>
                    <a:lstStyle/>
                    <a:p>
                      <a:r>
                        <a:rPr lang="en-AU" sz="1200" dirty="0"/>
                        <a:t>8</a:t>
                      </a:r>
                    </a:p>
                  </a:txBody>
                  <a:tcPr/>
                </a:tc>
                <a:tc>
                  <a:txBody>
                    <a:bodyPr/>
                    <a:lstStyle/>
                    <a:p>
                      <a:r>
                        <a:rPr lang="en-AU" sz="1200" dirty="0"/>
                        <a:t>8</a:t>
                      </a:r>
                    </a:p>
                  </a:txBody>
                  <a:tcPr/>
                </a:tc>
                <a:tc>
                  <a:txBody>
                    <a:bodyPr/>
                    <a:lstStyle/>
                    <a:p>
                      <a:r>
                        <a:rPr lang="en-AU" sz="1200" dirty="0"/>
                        <a:t>8</a:t>
                      </a:r>
                    </a:p>
                  </a:txBody>
                  <a:tcPr/>
                </a:tc>
                <a:tc>
                  <a:txBody>
                    <a:bodyPr/>
                    <a:lstStyle/>
                    <a:p>
                      <a:r>
                        <a:rPr lang="en-AU" sz="1200" dirty="0"/>
                        <a:t>60</a:t>
                      </a:r>
                    </a:p>
                  </a:txBody>
                  <a:tcPr/>
                </a:tc>
                <a:tc>
                  <a:txBody>
                    <a:bodyPr/>
                    <a:lstStyle/>
                    <a:p>
                      <a:r>
                        <a:rPr lang="en-AU" sz="1200" dirty="0"/>
                        <a:t>With 1</a:t>
                      </a:r>
                    </a:p>
                  </a:txBody>
                  <a:tcPr/>
                </a:tc>
                <a:extLst>
                  <a:ext uri="{0D108BD9-81ED-4DB2-BD59-A6C34878D82A}">
                    <a16:rowId xmlns:a16="http://schemas.microsoft.com/office/drawing/2014/main" val="10004"/>
                  </a:ext>
                </a:extLst>
              </a:tr>
              <a:tr h="285082">
                <a:tc>
                  <a:txBody>
                    <a:bodyPr/>
                    <a:lstStyle/>
                    <a:p>
                      <a:r>
                        <a:rPr lang="en-AU" sz="1200" dirty="0"/>
                        <a:t>5</a:t>
                      </a:r>
                    </a:p>
                  </a:txBody>
                  <a:tcPr/>
                </a:tc>
                <a:tc>
                  <a:txBody>
                    <a:bodyPr/>
                    <a:lstStyle/>
                    <a:p>
                      <a:r>
                        <a:rPr lang="en-AU" sz="1200" dirty="0"/>
                        <a:t>Wireless</a:t>
                      </a:r>
                    </a:p>
                  </a:txBody>
                  <a:tcPr/>
                </a:tc>
                <a:tc>
                  <a:txBody>
                    <a:bodyPr/>
                    <a:lstStyle/>
                    <a:p>
                      <a:r>
                        <a:rPr lang="en-AU" sz="1200" dirty="0"/>
                        <a:t>10</a:t>
                      </a:r>
                    </a:p>
                  </a:txBody>
                  <a:tcPr/>
                </a:tc>
                <a:tc>
                  <a:txBody>
                    <a:bodyPr/>
                    <a:lstStyle/>
                    <a:p>
                      <a:r>
                        <a:rPr lang="en-AU" sz="1200" dirty="0"/>
                        <a:t>15</a:t>
                      </a:r>
                    </a:p>
                  </a:txBody>
                  <a:tcPr/>
                </a:tc>
                <a:tc>
                  <a:txBody>
                    <a:bodyPr/>
                    <a:lstStyle/>
                    <a:p>
                      <a:endParaRPr lang="en-AU" sz="1200" dirty="0"/>
                    </a:p>
                  </a:txBody>
                  <a:tcPr/>
                </a:tc>
                <a:tc>
                  <a:txBody>
                    <a:bodyPr/>
                    <a:lstStyle/>
                    <a:p>
                      <a:endParaRPr lang="en-AU" sz="1200" dirty="0"/>
                    </a:p>
                  </a:txBody>
                  <a:tcPr/>
                </a:tc>
                <a:tc>
                  <a:txBody>
                    <a:bodyPr/>
                    <a:lstStyle/>
                    <a:p>
                      <a:endParaRPr lang="en-AU" sz="1200" dirty="0"/>
                    </a:p>
                  </a:txBody>
                  <a:tcPr/>
                </a:tc>
                <a:tc>
                  <a:txBody>
                    <a:bodyPr/>
                    <a:lstStyle/>
                    <a:p>
                      <a:r>
                        <a:rPr lang="en-AU" sz="1200" dirty="0"/>
                        <a:t>75</a:t>
                      </a:r>
                    </a:p>
                  </a:txBody>
                  <a:tcPr/>
                </a:tc>
                <a:tc>
                  <a:txBody>
                    <a:bodyPr/>
                    <a:lstStyle/>
                    <a:p>
                      <a:endParaRPr lang="en-AU" sz="1200" dirty="0"/>
                    </a:p>
                  </a:txBody>
                  <a:tcPr/>
                </a:tc>
                <a:extLst>
                  <a:ext uri="{0D108BD9-81ED-4DB2-BD59-A6C34878D82A}">
                    <a16:rowId xmlns:a16="http://schemas.microsoft.com/office/drawing/2014/main" val="10005"/>
                  </a:ext>
                </a:extLst>
              </a:tr>
              <a:tr h="279381">
                <a:tc>
                  <a:txBody>
                    <a:bodyPr/>
                    <a:lstStyle/>
                    <a:p>
                      <a:r>
                        <a:rPr lang="en-AU" sz="1200" dirty="0"/>
                        <a:t>6</a:t>
                      </a:r>
                    </a:p>
                  </a:txBody>
                  <a:tcPr/>
                </a:tc>
                <a:tc>
                  <a:txBody>
                    <a:bodyPr/>
                    <a:lstStyle/>
                    <a:p>
                      <a:r>
                        <a:rPr lang="en-AU" sz="1200" dirty="0"/>
                        <a:t>Library</a:t>
                      </a:r>
                    </a:p>
                  </a:txBody>
                  <a:tcPr/>
                </a:tc>
                <a:tc>
                  <a:txBody>
                    <a:bodyPr/>
                    <a:lstStyle/>
                    <a:p>
                      <a:r>
                        <a:rPr lang="en-AU" sz="1200" dirty="0"/>
                        <a:t>0.5</a:t>
                      </a:r>
                    </a:p>
                  </a:txBody>
                  <a:tcPr/>
                </a:tc>
                <a:tc>
                  <a:txBody>
                    <a:bodyPr/>
                    <a:lstStyle/>
                    <a:p>
                      <a:endParaRPr lang="en-AU" sz="1200" dirty="0"/>
                    </a:p>
                  </a:txBody>
                  <a:tcPr/>
                </a:tc>
                <a:tc>
                  <a:txBody>
                    <a:bodyPr/>
                    <a:lstStyle/>
                    <a:p>
                      <a:r>
                        <a:rPr lang="en-AU" sz="1200" dirty="0"/>
                        <a:t>0.5</a:t>
                      </a:r>
                    </a:p>
                  </a:txBody>
                  <a:tcPr/>
                </a:tc>
                <a:tc>
                  <a:txBody>
                    <a:bodyPr/>
                    <a:lstStyle/>
                    <a:p>
                      <a:endParaRPr lang="en-AU" sz="1200" dirty="0"/>
                    </a:p>
                  </a:txBody>
                  <a:tcPr/>
                </a:tc>
                <a:tc>
                  <a:txBody>
                    <a:bodyPr/>
                    <a:lstStyle/>
                    <a:p>
                      <a:r>
                        <a:rPr lang="en-AU" sz="1200" dirty="0"/>
                        <a:t>0.5</a:t>
                      </a:r>
                    </a:p>
                  </a:txBody>
                  <a:tcPr/>
                </a:tc>
                <a:tc>
                  <a:txBody>
                    <a:bodyPr/>
                    <a:lstStyle/>
                    <a:p>
                      <a:r>
                        <a:rPr lang="en-AU" sz="1200" dirty="0"/>
                        <a:t>25</a:t>
                      </a:r>
                    </a:p>
                  </a:txBody>
                  <a:tcPr/>
                </a:tc>
                <a:tc>
                  <a:txBody>
                    <a:bodyPr/>
                    <a:lstStyle/>
                    <a:p>
                      <a:endParaRPr lang="en-AU" sz="1200" dirty="0"/>
                    </a:p>
                  </a:txBody>
                  <a:tcPr/>
                </a:tc>
                <a:extLst>
                  <a:ext uri="{0D108BD9-81ED-4DB2-BD59-A6C34878D82A}">
                    <a16:rowId xmlns:a16="http://schemas.microsoft.com/office/drawing/2014/main" val="10006"/>
                  </a:ext>
                </a:extLst>
              </a:tr>
              <a:tr h="279381">
                <a:tc>
                  <a:txBody>
                    <a:bodyPr/>
                    <a:lstStyle/>
                    <a:p>
                      <a:r>
                        <a:rPr lang="en-AU" sz="1200" dirty="0"/>
                        <a:t>7</a:t>
                      </a:r>
                    </a:p>
                  </a:txBody>
                  <a:tcPr/>
                </a:tc>
                <a:tc>
                  <a:txBody>
                    <a:bodyPr/>
                    <a:lstStyle/>
                    <a:p>
                      <a:r>
                        <a:rPr lang="en-AU" sz="1200" dirty="0"/>
                        <a:t>Water</a:t>
                      </a:r>
                    </a:p>
                  </a:txBody>
                  <a:tcPr/>
                </a:tc>
                <a:tc>
                  <a:txBody>
                    <a:bodyPr/>
                    <a:lstStyle/>
                    <a:p>
                      <a:endParaRPr lang="en-AU" sz="1200" dirty="0"/>
                    </a:p>
                  </a:txBody>
                  <a:tcPr/>
                </a:tc>
                <a:tc>
                  <a:txBody>
                    <a:bodyPr/>
                    <a:lstStyle/>
                    <a:p>
                      <a:r>
                        <a:rPr lang="en-AU" sz="1200" dirty="0"/>
                        <a:t>20</a:t>
                      </a:r>
                    </a:p>
                  </a:txBody>
                  <a:tcPr/>
                </a:tc>
                <a:tc>
                  <a:txBody>
                    <a:bodyPr/>
                    <a:lstStyle/>
                    <a:p>
                      <a:endParaRPr lang="en-AU" sz="1200" dirty="0"/>
                    </a:p>
                  </a:txBody>
                  <a:tcPr/>
                </a:tc>
                <a:tc>
                  <a:txBody>
                    <a:bodyPr/>
                    <a:lstStyle/>
                    <a:p>
                      <a:r>
                        <a:rPr lang="en-AU" sz="1200" dirty="0"/>
                        <a:t>20</a:t>
                      </a:r>
                    </a:p>
                  </a:txBody>
                  <a:tcPr/>
                </a:tc>
                <a:tc>
                  <a:txBody>
                    <a:bodyPr/>
                    <a:lstStyle/>
                    <a:p>
                      <a:endParaRPr lang="en-AU" sz="1200" dirty="0"/>
                    </a:p>
                  </a:txBody>
                  <a:tcPr/>
                </a:tc>
                <a:tc>
                  <a:txBody>
                    <a:bodyPr/>
                    <a:lstStyle/>
                    <a:p>
                      <a:r>
                        <a:rPr lang="en-AU" sz="1200" dirty="0"/>
                        <a:t>50</a:t>
                      </a:r>
                    </a:p>
                  </a:txBody>
                  <a:tcPr/>
                </a:tc>
                <a:tc>
                  <a:txBody>
                    <a:bodyPr/>
                    <a:lstStyle/>
                    <a:p>
                      <a:r>
                        <a:rPr lang="en-AU" sz="1200" dirty="0"/>
                        <a:t>Not with 3</a:t>
                      </a:r>
                    </a:p>
                  </a:txBody>
                  <a:tcPr/>
                </a:tc>
                <a:extLst>
                  <a:ext uri="{0D108BD9-81ED-4DB2-BD59-A6C34878D82A}">
                    <a16:rowId xmlns:a16="http://schemas.microsoft.com/office/drawing/2014/main" val="10007"/>
                  </a:ext>
                </a:extLst>
              </a:tr>
              <a:tr h="302822">
                <a:tc>
                  <a:txBody>
                    <a:bodyPr/>
                    <a:lstStyle/>
                    <a:p>
                      <a:r>
                        <a:rPr lang="en-AU" sz="1200" dirty="0"/>
                        <a:t>8</a:t>
                      </a:r>
                    </a:p>
                  </a:txBody>
                  <a:tcPr/>
                </a:tc>
                <a:tc>
                  <a:txBody>
                    <a:bodyPr/>
                    <a:lstStyle/>
                    <a:p>
                      <a:r>
                        <a:rPr lang="en-AU" sz="1200" dirty="0"/>
                        <a:t>Waste</a:t>
                      </a:r>
                    </a:p>
                  </a:txBody>
                  <a:tcPr/>
                </a:tc>
                <a:tc>
                  <a:txBody>
                    <a:bodyPr/>
                    <a:lstStyle/>
                    <a:p>
                      <a:endParaRPr lang="en-AU" sz="1200" dirty="0"/>
                    </a:p>
                  </a:txBody>
                  <a:tcPr/>
                </a:tc>
                <a:tc>
                  <a:txBody>
                    <a:bodyPr/>
                    <a:lstStyle/>
                    <a:p>
                      <a:r>
                        <a:rPr lang="en-AU" sz="1200" dirty="0"/>
                        <a:t>2.5</a:t>
                      </a:r>
                    </a:p>
                  </a:txBody>
                  <a:tcPr/>
                </a:tc>
                <a:tc>
                  <a:txBody>
                    <a:bodyPr/>
                    <a:lstStyle/>
                    <a:p>
                      <a:r>
                        <a:rPr lang="en-AU" sz="1200" dirty="0"/>
                        <a:t>2.5</a:t>
                      </a:r>
                    </a:p>
                  </a:txBody>
                  <a:tcPr/>
                </a:tc>
                <a:tc>
                  <a:txBody>
                    <a:bodyPr/>
                    <a:lstStyle/>
                    <a:p>
                      <a:endParaRPr lang="en-AU" sz="1200" dirty="0"/>
                    </a:p>
                  </a:txBody>
                  <a:tcPr/>
                </a:tc>
                <a:tc>
                  <a:txBody>
                    <a:bodyPr/>
                    <a:lstStyle/>
                    <a:p>
                      <a:r>
                        <a:rPr lang="en-AU" sz="1200" dirty="0"/>
                        <a:t>2.5</a:t>
                      </a:r>
                    </a:p>
                  </a:txBody>
                  <a:tcPr/>
                </a:tc>
                <a:tc>
                  <a:txBody>
                    <a:bodyPr/>
                    <a:lstStyle/>
                    <a:p>
                      <a:r>
                        <a:rPr lang="en-AU" sz="1200" dirty="0"/>
                        <a:t>35</a:t>
                      </a:r>
                    </a:p>
                  </a:txBody>
                  <a:tcPr/>
                </a:tc>
                <a:tc>
                  <a:txBody>
                    <a:bodyPr/>
                    <a:lstStyle/>
                    <a:p>
                      <a:endParaRPr lang="en-AU" sz="1200" dirty="0"/>
                    </a:p>
                  </a:txBody>
                  <a:tcPr/>
                </a:tc>
                <a:extLst>
                  <a:ext uri="{0D108BD9-81ED-4DB2-BD59-A6C34878D82A}">
                    <a16:rowId xmlns:a16="http://schemas.microsoft.com/office/drawing/2014/main" val="10008"/>
                  </a:ext>
                </a:extLst>
              </a:tr>
              <a:tr h="291417">
                <a:tc>
                  <a:txBody>
                    <a:bodyPr/>
                    <a:lstStyle/>
                    <a:p>
                      <a:r>
                        <a:rPr lang="en-AU" sz="1200" dirty="0"/>
                        <a:t>9</a:t>
                      </a:r>
                    </a:p>
                  </a:txBody>
                  <a:tcPr/>
                </a:tc>
                <a:tc>
                  <a:txBody>
                    <a:bodyPr/>
                    <a:lstStyle/>
                    <a:p>
                      <a:r>
                        <a:rPr lang="en-AU" sz="1200" dirty="0"/>
                        <a:t>Facilities</a:t>
                      </a:r>
                    </a:p>
                  </a:txBody>
                  <a:tcPr/>
                </a:tc>
                <a:tc>
                  <a:txBody>
                    <a:bodyPr/>
                    <a:lstStyle/>
                    <a:p>
                      <a:r>
                        <a:rPr lang="en-AU" sz="1200" dirty="0"/>
                        <a:t>15</a:t>
                      </a:r>
                    </a:p>
                  </a:txBody>
                  <a:tcPr/>
                </a:tc>
                <a:tc>
                  <a:txBody>
                    <a:bodyPr/>
                    <a:lstStyle/>
                    <a:p>
                      <a:endParaRPr lang="en-AU" sz="1200" dirty="0"/>
                    </a:p>
                  </a:txBody>
                  <a:tcPr/>
                </a:tc>
                <a:tc>
                  <a:txBody>
                    <a:bodyPr/>
                    <a:lstStyle/>
                    <a:p>
                      <a:r>
                        <a:rPr lang="en-AU" sz="1200" dirty="0"/>
                        <a:t>17</a:t>
                      </a:r>
                    </a:p>
                  </a:txBody>
                  <a:tcPr/>
                </a:tc>
                <a:tc>
                  <a:txBody>
                    <a:bodyPr/>
                    <a:lstStyle/>
                    <a:p>
                      <a:endParaRPr lang="en-AU" sz="1200" dirty="0"/>
                    </a:p>
                  </a:txBody>
                  <a:tcPr/>
                </a:tc>
                <a:tc>
                  <a:txBody>
                    <a:bodyPr/>
                    <a:lstStyle/>
                    <a:p>
                      <a:r>
                        <a:rPr lang="en-AU" sz="1200" dirty="0"/>
                        <a:t>20</a:t>
                      </a:r>
                    </a:p>
                  </a:txBody>
                  <a:tcPr/>
                </a:tc>
                <a:tc>
                  <a:txBody>
                    <a:bodyPr/>
                    <a:lstStyle/>
                    <a:p>
                      <a:r>
                        <a:rPr lang="en-AU" sz="1200" dirty="0"/>
                        <a:t>65</a:t>
                      </a:r>
                    </a:p>
                  </a:txBody>
                  <a:tcPr/>
                </a:tc>
                <a:tc>
                  <a:txBody>
                    <a:bodyPr/>
                    <a:lstStyle/>
                    <a:p>
                      <a:endParaRPr lang="en-AU" sz="1200" dirty="0"/>
                    </a:p>
                  </a:txBody>
                  <a:tcPr/>
                </a:tc>
                <a:extLst>
                  <a:ext uri="{0D108BD9-81ED-4DB2-BD59-A6C34878D82A}">
                    <a16:rowId xmlns:a16="http://schemas.microsoft.com/office/drawing/2014/main" val="10009"/>
                  </a:ext>
                </a:extLst>
              </a:tr>
              <a:tr h="465635">
                <a:tc>
                  <a:txBody>
                    <a:bodyPr/>
                    <a:lstStyle/>
                    <a:p>
                      <a:r>
                        <a:rPr lang="en-AU" sz="1200" dirty="0"/>
                        <a:t>10</a:t>
                      </a:r>
                    </a:p>
                  </a:txBody>
                  <a:tcPr/>
                </a:tc>
                <a:tc>
                  <a:txBody>
                    <a:bodyPr/>
                    <a:lstStyle/>
                    <a:p>
                      <a:r>
                        <a:rPr lang="en-AU" sz="1200" dirty="0"/>
                        <a:t>Parking</a:t>
                      </a:r>
                    </a:p>
                  </a:txBody>
                  <a:tcPr/>
                </a:tc>
                <a:tc>
                  <a:txBody>
                    <a:bodyPr/>
                    <a:lstStyle/>
                    <a:p>
                      <a:r>
                        <a:rPr lang="en-AU" sz="1200" dirty="0"/>
                        <a:t>18</a:t>
                      </a:r>
                    </a:p>
                  </a:txBody>
                  <a:tcPr/>
                </a:tc>
                <a:tc>
                  <a:txBody>
                    <a:bodyPr/>
                    <a:lstStyle/>
                    <a:p>
                      <a:r>
                        <a:rPr lang="en-AU" sz="1200" dirty="0"/>
                        <a:t>20</a:t>
                      </a:r>
                    </a:p>
                  </a:txBody>
                  <a:tcPr/>
                </a:tc>
                <a:tc>
                  <a:txBody>
                    <a:bodyPr/>
                    <a:lstStyle/>
                    <a:p>
                      <a:endParaRPr lang="en-AU" sz="1200" dirty="0"/>
                    </a:p>
                  </a:txBody>
                  <a:tcPr/>
                </a:tc>
                <a:tc>
                  <a:txBody>
                    <a:bodyPr/>
                    <a:lstStyle/>
                    <a:p>
                      <a:r>
                        <a:rPr lang="en-AU" sz="1200" dirty="0"/>
                        <a:t>17</a:t>
                      </a:r>
                    </a:p>
                  </a:txBody>
                  <a:tcPr/>
                </a:tc>
                <a:tc>
                  <a:txBody>
                    <a:bodyPr/>
                    <a:lstStyle/>
                    <a:p>
                      <a:endParaRPr lang="en-AU" sz="1200" dirty="0"/>
                    </a:p>
                  </a:txBody>
                  <a:tcPr/>
                </a:tc>
                <a:tc>
                  <a:txBody>
                    <a:bodyPr/>
                    <a:lstStyle/>
                    <a:p>
                      <a:r>
                        <a:rPr lang="en-AU" sz="1200" dirty="0"/>
                        <a:t>60</a:t>
                      </a:r>
                    </a:p>
                  </a:txBody>
                  <a:tcPr/>
                </a:tc>
                <a:tc>
                  <a:txBody>
                    <a:bodyPr/>
                    <a:lstStyle/>
                    <a:p>
                      <a:r>
                        <a:rPr lang="en-AU" sz="1200" dirty="0"/>
                        <a:t>Only if 9 is picked</a:t>
                      </a:r>
                    </a:p>
                  </a:txBody>
                  <a:tcPr/>
                </a:tc>
                <a:extLst>
                  <a:ext uri="{0D108BD9-81ED-4DB2-BD59-A6C34878D82A}">
                    <a16:rowId xmlns:a16="http://schemas.microsoft.com/office/drawing/2014/main" val="10010"/>
                  </a:ext>
                </a:extLst>
              </a:tr>
              <a:tr h="651889">
                <a:tc>
                  <a:txBody>
                    <a:bodyPr/>
                    <a:lstStyle/>
                    <a:p>
                      <a:endParaRPr lang="en-AU" sz="1200" dirty="0"/>
                    </a:p>
                  </a:txBody>
                  <a:tcPr/>
                </a:tc>
                <a:tc>
                  <a:txBody>
                    <a:bodyPr/>
                    <a:lstStyle/>
                    <a:p>
                      <a:r>
                        <a:rPr lang="en-AU" sz="1200" dirty="0"/>
                        <a:t>Available Annual Budget</a:t>
                      </a:r>
                    </a:p>
                  </a:txBody>
                  <a:tcPr/>
                </a:tc>
                <a:tc>
                  <a:txBody>
                    <a:bodyPr/>
                    <a:lstStyle/>
                    <a:p>
                      <a:r>
                        <a:rPr lang="en-AU" sz="1200" dirty="0"/>
                        <a:t>30</a:t>
                      </a:r>
                    </a:p>
                  </a:txBody>
                  <a:tcPr/>
                </a:tc>
                <a:tc>
                  <a:txBody>
                    <a:bodyPr/>
                    <a:lstStyle/>
                    <a:p>
                      <a:r>
                        <a:rPr lang="en-AU" sz="1200" dirty="0"/>
                        <a:t>30</a:t>
                      </a:r>
                    </a:p>
                  </a:txBody>
                  <a:tcPr/>
                </a:tc>
                <a:tc>
                  <a:txBody>
                    <a:bodyPr/>
                    <a:lstStyle/>
                    <a:p>
                      <a:r>
                        <a:rPr lang="en-AU" sz="1200" dirty="0"/>
                        <a:t>30</a:t>
                      </a:r>
                    </a:p>
                  </a:txBody>
                  <a:tcPr/>
                </a:tc>
                <a:tc>
                  <a:txBody>
                    <a:bodyPr/>
                    <a:lstStyle/>
                    <a:p>
                      <a:r>
                        <a:rPr lang="en-AU" sz="1200" dirty="0"/>
                        <a:t>35</a:t>
                      </a:r>
                    </a:p>
                  </a:txBody>
                  <a:tcPr/>
                </a:tc>
                <a:tc>
                  <a:txBody>
                    <a:bodyPr/>
                    <a:lstStyle/>
                    <a:p>
                      <a:r>
                        <a:rPr lang="en-AU" sz="1200" dirty="0"/>
                        <a:t>35</a:t>
                      </a:r>
                    </a:p>
                  </a:txBody>
                  <a:tcPr/>
                </a:tc>
                <a:tc>
                  <a:txBody>
                    <a:bodyPr/>
                    <a:lstStyle/>
                    <a:p>
                      <a:endParaRPr lang="en-AU" sz="1200" dirty="0"/>
                    </a:p>
                  </a:txBody>
                  <a:tcPr/>
                </a:tc>
                <a:tc>
                  <a:txBody>
                    <a:bodyPr/>
                    <a:lstStyle/>
                    <a:p>
                      <a:endParaRPr lang="en-AU" sz="1200" dirty="0"/>
                    </a:p>
                  </a:txBody>
                  <a:tcPr/>
                </a:tc>
                <a:extLst>
                  <a:ext uri="{0D108BD9-81ED-4DB2-BD59-A6C34878D82A}">
                    <a16:rowId xmlns:a16="http://schemas.microsoft.com/office/drawing/2014/main" val="10011"/>
                  </a:ext>
                </a:extLst>
              </a:tr>
            </a:tbl>
          </a:graphicData>
        </a:graphic>
      </p:graphicFrame>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r>
              <a:rPr lang="en-US" dirty="0"/>
              <a:t>Maximizing The Benefit of Your Portfolio</a:t>
            </a:r>
          </a:p>
        </p:txBody>
      </p:sp>
      <p:graphicFrame>
        <p:nvGraphicFramePr>
          <p:cNvPr id="4" name="Object 3"/>
          <p:cNvGraphicFramePr>
            <a:graphicFrameLocks noChangeAspect="1"/>
          </p:cNvGraphicFramePr>
          <p:nvPr/>
        </p:nvGraphicFramePr>
        <p:xfrm>
          <a:off x="552450" y="1410732"/>
          <a:ext cx="7742767" cy="393700"/>
        </p:xfrm>
        <a:graphic>
          <a:graphicData uri="http://schemas.openxmlformats.org/presentationml/2006/ole">
            <mc:AlternateContent xmlns:mc="http://schemas.openxmlformats.org/markup-compatibility/2006">
              <mc:Choice xmlns:v="urn:schemas-microsoft-com:vml" Requires="v">
                <p:oleObj spid="_x0000_s6175" name="Equation" r:id="rId4" imgW="107899200" imgH="5486400" progId="Equation.3">
                  <p:embed/>
                </p:oleObj>
              </mc:Choice>
              <mc:Fallback>
                <p:oleObj name="Equation" r:id="rId4" imgW="107899200" imgH="5486400" progId="Equation.3">
                  <p:embed/>
                  <p:pic>
                    <p:nvPicPr>
                      <p:cNvPr id="0" name="图片 6169"/>
                      <p:cNvPicPr/>
                      <p:nvPr/>
                    </p:nvPicPr>
                    <p:blipFill>
                      <a:blip r:embed="rId5"/>
                      <a:stretch>
                        <a:fillRect/>
                      </a:stretch>
                    </p:blipFill>
                    <p:spPr>
                      <a:xfrm>
                        <a:off x="552450" y="1410732"/>
                        <a:ext cx="7742767" cy="393700"/>
                      </a:xfrm>
                      <a:prstGeom prst="rect">
                        <a:avLst/>
                      </a:prstGeom>
                    </p:spPr>
                  </p:pic>
                </p:oleObj>
              </mc:Fallback>
            </mc:AlternateContent>
          </a:graphicData>
        </a:graphic>
      </p:graphicFrame>
      <p:sp>
        <p:nvSpPr>
          <p:cNvPr id="5" name="TextBox 4"/>
          <p:cNvSpPr txBox="1"/>
          <p:nvPr/>
        </p:nvSpPr>
        <p:spPr>
          <a:xfrm>
            <a:off x="508000" y="944563"/>
            <a:ext cx="1339850" cy="369332"/>
          </a:xfrm>
          <a:prstGeom prst="rect">
            <a:avLst/>
          </a:prstGeom>
          <a:noFill/>
        </p:spPr>
        <p:txBody>
          <a:bodyPr wrap="square" rtlCol="0">
            <a:spAutoFit/>
          </a:bodyPr>
          <a:lstStyle/>
          <a:p>
            <a:r>
              <a:rPr lang="en-AU" dirty="0"/>
              <a:t>Objective:</a:t>
            </a:r>
          </a:p>
        </p:txBody>
      </p:sp>
      <p:sp>
        <p:nvSpPr>
          <p:cNvPr id="7" name="TextBox 6"/>
          <p:cNvSpPr txBox="1"/>
          <p:nvPr/>
        </p:nvSpPr>
        <p:spPr>
          <a:xfrm>
            <a:off x="508000" y="1907064"/>
            <a:ext cx="1460500" cy="369332"/>
          </a:xfrm>
          <a:prstGeom prst="rect">
            <a:avLst/>
          </a:prstGeom>
          <a:noFill/>
        </p:spPr>
        <p:txBody>
          <a:bodyPr wrap="square" rtlCol="0">
            <a:spAutoFit/>
          </a:bodyPr>
          <a:lstStyle/>
          <a:p>
            <a:r>
              <a:rPr lang="en-AU" dirty="0"/>
              <a:t>Constraints:</a:t>
            </a:r>
          </a:p>
        </p:txBody>
      </p:sp>
      <p:sp>
        <p:nvSpPr>
          <p:cNvPr id="8" name="TextBox 7"/>
          <p:cNvSpPr txBox="1"/>
          <p:nvPr/>
        </p:nvSpPr>
        <p:spPr>
          <a:xfrm>
            <a:off x="523874" y="2444076"/>
            <a:ext cx="7771343" cy="646331"/>
          </a:xfrm>
          <a:prstGeom prst="rect">
            <a:avLst/>
          </a:prstGeom>
          <a:noFill/>
        </p:spPr>
        <p:txBody>
          <a:bodyPr wrap="square" rtlCol="0">
            <a:spAutoFit/>
          </a:bodyPr>
          <a:lstStyle/>
          <a:p>
            <a:r>
              <a:rPr lang="en-AU" dirty="0"/>
              <a:t>Decision variables {</a:t>
            </a:r>
            <a:r>
              <a:rPr lang="en-AU" dirty="0" err="1"/>
              <a:t>u</a:t>
            </a:r>
            <a:r>
              <a:rPr lang="en-AU" baseline="-25000" dirty="0" err="1"/>
              <a:t>i</a:t>
            </a:r>
            <a:r>
              <a:rPr lang="en-AU" dirty="0"/>
              <a:t>} are binary: when it equals 1, project </a:t>
            </a:r>
            <a:r>
              <a:rPr lang="en-AU" dirty="0" err="1"/>
              <a:t>i</a:t>
            </a:r>
            <a:r>
              <a:rPr lang="en-AU" dirty="0"/>
              <a:t> is chosen; otherwise, project </a:t>
            </a:r>
            <a:r>
              <a:rPr lang="en-AU" dirty="0" err="1"/>
              <a:t>i</a:t>
            </a:r>
            <a:r>
              <a:rPr lang="en-AU" dirty="0"/>
              <a:t> is not chosen.  </a:t>
            </a:r>
          </a:p>
        </p:txBody>
      </p:sp>
      <p:sp>
        <p:nvSpPr>
          <p:cNvPr id="9" name="TextBox 8"/>
          <p:cNvSpPr txBox="1"/>
          <p:nvPr/>
        </p:nvSpPr>
        <p:spPr>
          <a:xfrm>
            <a:off x="552450" y="3242807"/>
            <a:ext cx="7771343" cy="1200329"/>
          </a:xfrm>
          <a:prstGeom prst="rect">
            <a:avLst/>
          </a:prstGeom>
          <a:noFill/>
        </p:spPr>
        <p:txBody>
          <a:bodyPr wrap="square" rtlCol="0">
            <a:spAutoFit/>
          </a:bodyPr>
          <a:lstStyle/>
          <a:p>
            <a:r>
              <a:rPr lang="en-AU" dirty="0"/>
              <a:t>Dependency constraints.</a:t>
            </a:r>
          </a:p>
          <a:p>
            <a:r>
              <a:rPr lang="en-AU" dirty="0"/>
              <a:t>u</a:t>
            </a:r>
            <a:r>
              <a:rPr lang="en-AU" baseline="-25000" dirty="0"/>
              <a:t>1</a:t>
            </a:r>
            <a:r>
              <a:rPr lang="en-AU" dirty="0"/>
              <a:t>=u</a:t>
            </a:r>
            <a:r>
              <a:rPr lang="en-AU" baseline="-25000" dirty="0"/>
              <a:t>4</a:t>
            </a:r>
            <a:r>
              <a:rPr lang="en-AU" dirty="0"/>
              <a:t>; </a:t>
            </a:r>
          </a:p>
          <a:p>
            <a:r>
              <a:rPr lang="en-AU" dirty="0"/>
              <a:t>u</a:t>
            </a:r>
            <a:r>
              <a:rPr lang="en-AU" baseline="-25000" dirty="0"/>
              <a:t>3</a:t>
            </a:r>
            <a:r>
              <a:rPr lang="en-AU" dirty="0"/>
              <a:t>+u</a:t>
            </a:r>
            <a:r>
              <a:rPr lang="en-AU" baseline="-25000" dirty="0"/>
              <a:t>7</a:t>
            </a:r>
            <a:r>
              <a:rPr lang="en-AU" dirty="0"/>
              <a:t>≤1; </a:t>
            </a:r>
          </a:p>
          <a:p>
            <a:r>
              <a:rPr lang="en-AU" dirty="0"/>
              <a:t>u</a:t>
            </a:r>
            <a:r>
              <a:rPr lang="en-AU" baseline="-25000" dirty="0"/>
              <a:t>10</a:t>
            </a:r>
            <a:r>
              <a:rPr lang="en-AU" dirty="0"/>
              <a:t>≤u</a:t>
            </a:r>
            <a:r>
              <a:rPr lang="en-AU" baseline="-25000" dirty="0"/>
              <a:t>9</a:t>
            </a:r>
            <a:r>
              <a:rPr lang="en-AU" dirty="0"/>
              <a:t>;</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r>
              <a:rPr lang="en-US" dirty="0"/>
              <a:t>Maximizing The Benefit of Your Portfolio</a:t>
            </a:r>
          </a:p>
        </p:txBody>
      </p:sp>
      <p:sp>
        <p:nvSpPr>
          <p:cNvPr id="9" name="TextBox 8"/>
          <p:cNvSpPr txBox="1"/>
          <p:nvPr/>
        </p:nvSpPr>
        <p:spPr>
          <a:xfrm>
            <a:off x="372058" y="1078105"/>
            <a:ext cx="7771343" cy="1754326"/>
          </a:xfrm>
          <a:prstGeom prst="rect">
            <a:avLst/>
          </a:prstGeom>
          <a:noFill/>
        </p:spPr>
        <p:txBody>
          <a:bodyPr wrap="square" rtlCol="0">
            <a:spAutoFit/>
          </a:bodyPr>
          <a:lstStyle/>
          <a:p>
            <a:r>
              <a:rPr lang="en-AU" dirty="0"/>
              <a:t>Annual budgets</a:t>
            </a:r>
          </a:p>
          <a:p>
            <a:r>
              <a:rPr lang="en-AU" dirty="0"/>
              <a:t>For 2010, 2u</a:t>
            </a:r>
            <a:r>
              <a:rPr lang="en-AU" baseline="-25000" dirty="0"/>
              <a:t>1</a:t>
            </a:r>
            <a:r>
              <a:rPr lang="en-AU" dirty="0"/>
              <a:t>+10u</a:t>
            </a:r>
            <a:r>
              <a:rPr lang="en-AU" baseline="-25000" dirty="0"/>
              <a:t>2</a:t>
            </a:r>
            <a:r>
              <a:rPr lang="en-AU" dirty="0"/>
              <a:t>+20u</a:t>
            </a:r>
            <a:r>
              <a:rPr lang="en-AU" baseline="-25000" dirty="0"/>
              <a:t>3</a:t>
            </a:r>
            <a:r>
              <a:rPr lang="en-AU" dirty="0"/>
              <a:t>+10u</a:t>
            </a:r>
            <a:r>
              <a:rPr lang="en-AU" baseline="-25000" dirty="0"/>
              <a:t>5</a:t>
            </a:r>
            <a:r>
              <a:rPr lang="en-AU" dirty="0"/>
              <a:t>+0.5u</a:t>
            </a:r>
            <a:r>
              <a:rPr lang="en-AU" baseline="-25000" dirty="0"/>
              <a:t>6</a:t>
            </a:r>
            <a:r>
              <a:rPr lang="en-AU" dirty="0"/>
              <a:t>+15u</a:t>
            </a:r>
            <a:r>
              <a:rPr lang="en-AU" baseline="-25000" dirty="0"/>
              <a:t>9</a:t>
            </a:r>
            <a:r>
              <a:rPr lang="en-AU" dirty="0"/>
              <a:t>+18u</a:t>
            </a:r>
            <a:r>
              <a:rPr lang="en-AU" baseline="-25000" dirty="0"/>
              <a:t>10</a:t>
            </a:r>
            <a:r>
              <a:rPr lang="en-AU" dirty="0"/>
              <a:t>≤30</a:t>
            </a:r>
          </a:p>
          <a:p>
            <a:r>
              <a:rPr lang="en-AU" dirty="0"/>
              <a:t>For 2011, 2u</a:t>
            </a:r>
            <a:r>
              <a:rPr lang="en-AU" baseline="-25000" dirty="0"/>
              <a:t>1</a:t>
            </a:r>
            <a:r>
              <a:rPr lang="en-AU" dirty="0"/>
              <a:t>+10u</a:t>
            </a:r>
            <a:r>
              <a:rPr lang="en-AU" baseline="-25000" dirty="0"/>
              <a:t>2</a:t>
            </a:r>
            <a:r>
              <a:rPr lang="en-AU" dirty="0"/>
              <a:t>+20u</a:t>
            </a:r>
            <a:r>
              <a:rPr lang="en-AU" baseline="-25000" dirty="0"/>
              <a:t>3</a:t>
            </a:r>
            <a:r>
              <a:rPr lang="en-AU" dirty="0"/>
              <a:t>+15u</a:t>
            </a:r>
            <a:r>
              <a:rPr lang="en-AU" baseline="-25000" dirty="0"/>
              <a:t>5</a:t>
            </a:r>
            <a:r>
              <a:rPr lang="en-AU" dirty="0"/>
              <a:t>+20u</a:t>
            </a:r>
            <a:r>
              <a:rPr lang="en-AU" baseline="-25000" dirty="0"/>
              <a:t>7</a:t>
            </a:r>
            <a:r>
              <a:rPr lang="en-AU" dirty="0"/>
              <a:t>+2.5u</a:t>
            </a:r>
            <a:r>
              <a:rPr lang="en-AU" baseline="-25000" dirty="0"/>
              <a:t>8</a:t>
            </a:r>
            <a:r>
              <a:rPr lang="en-AU" dirty="0"/>
              <a:t>+20u</a:t>
            </a:r>
            <a:r>
              <a:rPr lang="en-AU" baseline="-25000" dirty="0"/>
              <a:t>10</a:t>
            </a:r>
            <a:r>
              <a:rPr lang="en-AU" dirty="0"/>
              <a:t>≤30</a:t>
            </a:r>
          </a:p>
          <a:p>
            <a:r>
              <a:rPr lang="en-AU" dirty="0"/>
              <a:t>For 2012, …</a:t>
            </a:r>
          </a:p>
          <a:p>
            <a:r>
              <a:rPr lang="en-AU" dirty="0"/>
              <a:t>For 2013, </a:t>
            </a:r>
          </a:p>
          <a:p>
            <a:r>
              <a:rPr lang="en-AU" dirty="0"/>
              <a:t>For 2014,  </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r>
              <a:rPr lang="en-US" dirty="0"/>
              <a:t>Maximizing The Benefit of Your Portfolio</a:t>
            </a:r>
          </a:p>
        </p:txBody>
      </p:sp>
      <p:sp>
        <p:nvSpPr>
          <p:cNvPr id="9" name="TextBox 8"/>
          <p:cNvSpPr txBox="1"/>
          <p:nvPr/>
        </p:nvSpPr>
        <p:spPr>
          <a:xfrm>
            <a:off x="372058" y="1078105"/>
            <a:ext cx="7771343" cy="369332"/>
          </a:xfrm>
          <a:prstGeom prst="rect">
            <a:avLst/>
          </a:prstGeom>
          <a:noFill/>
        </p:spPr>
        <p:txBody>
          <a:bodyPr wrap="square" rtlCol="0">
            <a:spAutoFit/>
          </a:bodyPr>
          <a:lstStyle/>
          <a:p>
            <a:r>
              <a:rPr lang="en-AU" dirty="0"/>
              <a:t>Use EXCEL SOLVER</a:t>
            </a:r>
          </a:p>
        </p:txBody>
      </p:sp>
      <p:pic>
        <p:nvPicPr>
          <p:cNvPr id="5" name="Picture 4"/>
          <p:cNvPicPr/>
          <p:nvPr/>
        </p:nvPicPr>
        <p:blipFill>
          <a:blip r:embed="rId3"/>
          <a:stretch>
            <a:fillRect/>
          </a:stretch>
        </p:blipFill>
        <p:spPr>
          <a:xfrm>
            <a:off x="507481" y="1527596"/>
            <a:ext cx="6944567" cy="3268339"/>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2"/>
          <p:cNvSpPr>
            <a:spLocks noGrp="1" noChangeArrowheads="1"/>
          </p:cNvSpPr>
          <p:nvPr>
            <p:ph type="title"/>
          </p:nvPr>
        </p:nvSpPr>
        <p:spPr/>
        <p:txBody>
          <a:bodyPr/>
          <a:lstStyle/>
          <a:p>
            <a:pPr eaLnBrk="1" hangingPunct="1">
              <a:defRPr/>
            </a:pPr>
            <a:r>
              <a:rPr lang="en-US" dirty="0">
                <a:ea typeface="+mj-ea"/>
              </a:rPr>
              <a:t>Challenges in Project Selection</a:t>
            </a:r>
          </a:p>
        </p:txBody>
      </p:sp>
      <p:sp>
        <p:nvSpPr>
          <p:cNvPr id="35843" name="Rectangle 3"/>
          <p:cNvSpPr>
            <a:spLocks noGrp="1" noChangeArrowheads="1"/>
          </p:cNvSpPr>
          <p:nvPr>
            <p:ph type="body" idx="1"/>
          </p:nvPr>
        </p:nvSpPr>
        <p:spPr/>
        <p:txBody>
          <a:bodyPr/>
          <a:lstStyle/>
          <a:p>
            <a:r>
              <a:rPr lang="en-US" altLang="en-US" dirty="0">
                <a:solidFill>
                  <a:srgbClr val="FF0000"/>
                </a:solidFill>
              </a:rPr>
              <a:t>Information asymmetry and conflicting interests </a:t>
            </a:r>
            <a:r>
              <a:rPr lang="en-US" altLang="en-US" dirty="0"/>
              <a:t>give rise to moral hazard (i.e., hidden action) and adverse selection (i.e., hidden information).</a:t>
            </a:r>
          </a:p>
          <a:p>
            <a:endParaRPr lang="en-US" altLang="en-US" dirty="0"/>
          </a:p>
          <a:p>
            <a:r>
              <a:rPr lang="en-US" altLang="en-US" dirty="0"/>
              <a:t>A large body of economics, finance, and accounting literature has been devoted to studying the impact of information asymmetry on project selection and project management.</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auto">
              <a:spcAft>
                <a:spcPts val="0"/>
              </a:spcAft>
              <a:defRPr/>
            </a:pPr>
            <a:r>
              <a:rPr lang="en-US" dirty="0">
                <a:ea typeface="+mj-ea"/>
              </a:rPr>
              <a:t>PMBOK Core Concepts</a:t>
            </a:r>
          </a:p>
        </p:txBody>
      </p:sp>
      <p:sp>
        <p:nvSpPr>
          <p:cNvPr id="3" name="Content Placeholder 2"/>
          <p:cNvSpPr>
            <a:spLocks noGrp="1"/>
          </p:cNvSpPr>
          <p:nvPr>
            <p:ph idx="1"/>
          </p:nvPr>
        </p:nvSpPr>
        <p:spPr/>
        <p:txBody>
          <a:bodyPr rtlCol="0">
            <a:noAutofit/>
          </a:bodyPr>
          <a:lstStyle/>
          <a:p>
            <a:pPr marL="0" indent="0" fontAlgn="auto">
              <a:buNone/>
              <a:defRPr/>
            </a:pPr>
            <a:r>
              <a:rPr lang="en-US" sz="1800" dirty="0">
                <a:ea typeface="+mn-ea"/>
              </a:rPr>
              <a:t>Project Management Body of Knowledge (PMBoK) covered in this chapter includes:</a:t>
            </a:r>
          </a:p>
          <a:p>
            <a:pPr eaLnBrk="1" fontAlgn="auto" hangingPunct="1">
              <a:defRPr/>
            </a:pPr>
            <a:r>
              <a:rPr lang="en-US" sz="1800" dirty="0">
                <a:ea typeface="+mn-ea"/>
              </a:rPr>
              <a:t>Portfolio Management (</a:t>
            </a:r>
            <a:r>
              <a:rPr lang="en-US" sz="1800" dirty="0" err="1">
                <a:ea typeface="+mn-ea"/>
              </a:rPr>
              <a:t>PMBoK</a:t>
            </a:r>
            <a:r>
              <a:rPr lang="en-US" sz="1800" dirty="0">
                <a:ea typeface="+mn-ea"/>
              </a:rPr>
              <a:t> 1.4.2)</a:t>
            </a:r>
          </a:p>
          <a:p>
            <a:pPr marL="0" indent="0" fontAlgn="auto">
              <a:buNone/>
              <a:defRPr/>
            </a:pPr>
            <a:endParaRPr lang="en-US" sz="1800" dirty="0">
              <a:ea typeface="+mn-ea"/>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2"/>
          <p:cNvSpPr>
            <a:spLocks noGrp="1" noChangeArrowheads="1"/>
          </p:cNvSpPr>
          <p:nvPr>
            <p:ph type="title"/>
          </p:nvPr>
        </p:nvSpPr>
        <p:spPr/>
        <p:txBody>
          <a:bodyPr/>
          <a:lstStyle/>
          <a:p>
            <a:pPr eaLnBrk="1" hangingPunct="1">
              <a:defRPr/>
            </a:pPr>
            <a:r>
              <a:rPr lang="en-US" dirty="0">
                <a:ea typeface="+mj-ea"/>
              </a:rPr>
              <a:t>Challenges in Project Selection</a:t>
            </a:r>
          </a:p>
        </p:txBody>
      </p:sp>
      <p:sp>
        <p:nvSpPr>
          <p:cNvPr id="35843" name="Rectangle 3"/>
          <p:cNvSpPr>
            <a:spLocks noGrp="1" noChangeArrowheads="1"/>
          </p:cNvSpPr>
          <p:nvPr>
            <p:ph type="body" idx="1"/>
          </p:nvPr>
        </p:nvSpPr>
        <p:spPr/>
        <p:txBody>
          <a:bodyPr/>
          <a:lstStyle/>
          <a:p>
            <a:r>
              <a:rPr lang="en-US" altLang="en-US" dirty="0"/>
              <a:t>To illustrate, consider a simple example as follows. </a:t>
            </a:r>
          </a:p>
          <a:p>
            <a:pPr marL="0" indent="0">
              <a:buNone/>
            </a:pPr>
            <a:r>
              <a:rPr lang="en-US" altLang="en-US" dirty="0"/>
              <a:t>The subsidiary has two projects to propose. Each project generates a subsidiary project X and a headquarters’ profit Y. The consolidated profit is then X+Y. </a:t>
            </a:r>
          </a:p>
          <a:p>
            <a:pPr marL="0" indent="0">
              <a:buNone/>
            </a:pPr>
            <a:endParaRPr lang="en-US" altLang="en-US" dirty="0"/>
          </a:p>
          <a:p>
            <a:pPr marL="0" indent="0">
              <a:buNone/>
            </a:pPr>
            <a:endParaRPr lang="en-US" altLang="en-US" dirty="0"/>
          </a:p>
          <a:p>
            <a:pPr marL="0" indent="0">
              <a:buNone/>
            </a:pPr>
            <a:endParaRPr lang="en-US" altLang="en-US" dirty="0"/>
          </a:p>
          <a:p>
            <a:pPr marL="0" indent="0">
              <a:buNone/>
            </a:pPr>
            <a:endParaRPr lang="en-US" altLang="en-US" dirty="0"/>
          </a:p>
          <a:p>
            <a:pPr marL="0" indent="0">
              <a:buNone/>
            </a:pPr>
            <a:r>
              <a:rPr lang="en-US" altLang="en-US" dirty="0"/>
              <a:t>Suppose that the Headquarters does not observe the attributes of the available projects. Due to limited capital, only one project can be undertaken. The subsidiary can pretend that project B is the only available project. The lost consolidated profit equals 26-18=8.  </a:t>
            </a:r>
          </a:p>
        </p:txBody>
      </p:sp>
      <p:graphicFrame>
        <p:nvGraphicFramePr>
          <p:cNvPr id="2" name="Table 1"/>
          <p:cNvGraphicFramePr>
            <a:graphicFrameLocks noGrp="1"/>
          </p:cNvGraphicFramePr>
          <p:nvPr/>
        </p:nvGraphicFramePr>
        <p:xfrm>
          <a:off x="508800" y="2131200"/>
          <a:ext cx="6246876" cy="1112270"/>
        </p:xfrm>
        <a:graphic>
          <a:graphicData uri="http://schemas.openxmlformats.org/drawingml/2006/table">
            <a:tbl>
              <a:tblPr firstRow="1" bandRow="1">
                <a:tableStyleId>{5C22544A-7EE6-4342-B048-85BDC9FD1C3A}</a:tableStyleId>
              </a:tblPr>
              <a:tblGrid>
                <a:gridCol w="1313180">
                  <a:extLst>
                    <a:ext uri="{9D8B030D-6E8A-4147-A177-3AD203B41FA5}">
                      <a16:colId xmlns:a16="http://schemas.microsoft.com/office/drawing/2014/main" val="20000"/>
                    </a:ext>
                  </a:extLst>
                </a:gridCol>
                <a:gridCol w="2291080">
                  <a:extLst>
                    <a:ext uri="{9D8B030D-6E8A-4147-A177-3AD203B41FA5}">
                      <a16:colId xmlns:a16="http://schemas.microsoft.com/office/drawing/2014/main" val="20001"/>
                    </a:ext>
                  </a:extLst>
                </a:gridCol>
                <a:gridCol w="2642616">
                  <a:extLst>
                    <a:ext uri="{9D8B030D-6E8A-4147-A177-3AD203B41FA5}">
                      <a16:colId xmlns:a16="http://schemas.microsoft.com/office/drawing/2014/main" val="20002"/>
                    </a:ext>
                  </a:extLst>
                </a:gridCol>
              </a:tblGrid>
              <a:tr h="370590">
                <a:tc>
                  <a:txBody>
                    <a:bodyPr/>
                    <a:lstStyle/>
                    <a:p>
                      <a:pPr algn="ctr"/>
                      <a:r>
                        <a:rPr lang="en-AU" dirty="0"/>
                        <a:t>Project ID</a:t>
                      </a:r>
                    </a:p>
                  </a:txBody>
                  <a:tcPr/>
                </a:tc>
                <a:tc>
                  <a:txBody>
                    <a:bodyPr/>
                    <a:lstStyle/>
                    <a:p>
                      <a:pPr algn="ctr"/>
                      <a:r>
                        <a:rPr lang="en-AU" dirty="0"/>
                        <a:t>Subsidiary Profit X</a:t>
                      </a:r>
                    </a:p>
                  </a:txBody>
                  <a:tcPr/>
                </a:tc>
                <a:tc>
                  <a:txBody>
                    <a:bodyPr/>
                    <a:lstStyle/>
                    <a:p>
                      <a:pPr algn="ctr"/>
                      <a:r>
                        <a:rPr lang="en-AU" dirty="0"/>
                        <a:t>Headquarters’ Profit</a:t>
                      </a:r>
                      <a:r>
                        <a:rPr lang="en-AU" baseline="0" dirty="0"/>
                        <a:t> Y</a:t>
                      </a:r>
                      <a:endParaRPr lang="en-AU" dirty="0"/>
                    </a:p>
                  </a:txBody>
                  <a:tcPr/>
                </a:tc>
                <a:extLst>
                  <a:ext uri="{0D108BD9-81ED-4DB2-BD59-A6C34878D82A}">
                    <a16:rowId xmlns:a16="http://schemas.microsoft.com/office/drawing/2014/main" val="10000"/>
                  </a:ext>
                </a:extLst>
              </a:tr>
              <a:tr h="370840">
                <a:tc>
                  <a:txBody>
                    <a:bodyPr/>
                    <a:lstStyle/>
                    <a:p>
                      <a:pPr algn="ctr"/>
                      <a:r>
                        <a:rPr lang="en-AU" dirty="0"/>
                        <a:t>A</a:t>
                      </a:r>
                    </a:p>
                  </a:txBody>
                  <a:tcPr/>
                </a:tc>
                <a:tc>
                  <a:txBody>
                    <a:bodyPr/>
                    <a:lstStyle/>
                    <a:p>
                      <a:pPr algn="ctr"/>
                      <a:r>
                        <a:rPr lang="en-AU" dirty="0"/>
                        <a:t>10</a:t>
                      </a:r>
                    </a:p>
                  </a:txBody>
                  <a:tcPr/>
                </a:tc>
                <a:tc>
                  <a:txBody>
                    <a:bodyPr/>
                    <a:lstStyle/>
                    <a:p>
                      <a:pPr algn="ctr"/>
                      <a:r>
                        <a:rPr lang="en-AU" dirty="0"/>
                        <a:t>16</a:t>
                      </a:r>
                    </a:p>
                  </a:txBody>
                  <a:tcPr/>
                </a:tc>
                <a:extLst>
                  <a:ext uri="{0D108BD9-81ED-4DB2-BD59-A6C34878D82A}">
                    <a16:rowId xmlns:a16="http://schemas.microsoft.com/office/drawing/2014/main" val="10001"/>
                  </a:ext>
                </a:extLst>
              </a:tr>
              <a:tr h="370840">
                <a:tc>
                  <a:txBody>
                    <a:bodyPr/>
                    <a:lstStyle/>
                    <a:p>
                      <a:pPr algn="ctr"/>
                      <a:r>
                        <a:rPr lang="en-AU" dirty="0"/>
                        <a:t>B</a:t>
                      </a:r>
                    </a:p>
                  </a:txBody>
                  <a:tcPr/>
                </a:tc>
                <a:tc>
                  <a:txBody>
                    <a:bodyPr/>
                    <a:lstStyle/>
                    <a:p>
                      <a:pPr algn="ctr"/>
                      <a:r>
                        <a:rPr lang="en-AU" dirty="0"/>
                        <a:t>15</a:t>
                      </a:r>
                    </a:p>
                  </a:txBody>
                  <a:tcPr/>
                </a:tc>
                <a:tc>
                  <a:txBody>
                    <a:bodyPr/>
                    <a:lstStyle/>
                    <a:p>
                      <a:pPr algn="ctr"/>
                      <a:r>
                        <a:rPr lang="en-AU" dirty="0"/>
                        <a:t>3</a:t>
                      </a:r>
                    </a:p>
                  </a:txBody>
                  <a:tcPr/>
                </a:tc>
                <a:extLst>
                  <a:ext uri="{0D108BD9-81ED-4DB2-BD59-A6C34878D82A}">
                    <a16:rowId xmlns:a16="http://schemas.microsoft.com/office/drawing/2014/main" val="10002"/>
                  </a:ext>
                </a:extLst>
              </a:tr>
            </a:tbl>
          </a:graphicData>
        </a:graphic>
      </p:graphicFrame>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2"/>
          <p:cNvSpPr>
            <a:spLocks noGrp="1" noChangeArrowheads="1"/>
          </p:cNvSpPr>
          <p:nvPr>
            <p:ph type="title"/>
          </p:nvPr>
        </p:nvSpPr>
        <p:spPr/>
        <p:txBody>
          <a:bodyPr/>
          <a:lstStyle/>
          <a:p>
            <a:pPr eaLnBrk="1" hangingPunct="1">
              <a:defRPr/>
            </a:pPr>
            <a:r>
              <a:rPr lang="en-US" dirty="0">
                <a:ea typeface="+mj-ea"/>
              </a:rPr>
              <a:t>Challenges in Project Selection</a:t>
            </a:r>
          </a:p>
        </p:txBody>
      </p:sp>
      <p:sp>
        <p:nvSpPr>
          <p:cNvPr id="35843" name="Rectangle 3"/>
          <p:cNvSpPr>
            <a:spLocks noGrp="1" noChangeArrowheads="1"/>
          </p:cNvSpPr>
          <p:nvPr>
            <p:ph type="body" idx="1"/>
          </p:nvPr>
        </p:nvSpPr>
        <p:spPr/>
        <p:txBody>
          <a:bodyPr/>
          <a:lstStyle/>
          <a:p>
            <a:r>
              <a:rPr lang="en-US" altLang="en-US" dirty="0"/>
              <a:t>A thought-provoking question is that “how do companies design a project selection system to mitigate the inefficiency caused by information asymmetry?”</a:t>
            </a:r>
          </a:p>
          <a:p>
            <a:r>
              <a:rPr lang="en-US" altLang="en-US" dirty="0"/>
              <a:t>The current research mainly considers:</a:t>
            </a:r>
          </a:p>
          <a:p>
            <a:pPr lvl="1"/>
            <a:r>
              <a:rPr lang="en-US" altLang="en-US" dirty="0"/>
              <a:t>Incentives when cash transfer is permitted.</a:t>
            </a:r>
          </a:p>
          <a:p>
            <a:pPr lvl="2"/>
            <a:r>
              <a:rPr lang="en-US" altLang="en-US" sz="1600" dirty="0"/>
              <a:t>Example: Link the reward to subsidiary to the consolidated profit rather than the subsidiary profit. How? Use shares.</a:t>
            </a:r>
          </a:p>
          <a:p>
            <a:pPr lvl="1"/>
            <a:r>
              <a:rPr lang="en-US" altLang="en-US" dirty="0"/>
              <a:t>Appropriate selection standard when cash transfer is not permitted or infeasible.</a:t>
            </a:r>
          </a:p>
          <a:p>
            <a:pPr lvl="2"/>
            <a:r>
              <a:rPr lang="en-US" altLang="en-US" sz="1600" dirty="0"/>
              <a:t>Example: Pre-announce that an approvable project must produce a Headquarters’ profit that is at least 5. So project B in the previous slide is strategically banned ex ante.</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2"/>
          <p:cNvSpPr>
            <a:spLocks noGrp="1" noChangeArrowheads="1"/>
          </p:cNvSpPr>
          <p:nvPr>
            <p:ph type="title"/>
          </p:nvPr>
        </p:nvSpPr>
        <p:spPr/>
        <p:txBody>
          <a:bodyPr/>
          <a:lstStyle/>
          <a:p>
            <a:pPr eaLnBrk="1" hangingPunct="1">
              <a:defRPr/>
            </a:pPr>
            <a:r>
              <a:rPr lang="en-US" dirty="0">
                <a:ea typeface="+mj-ea"/>
              </a:rPr>
              <a:t>Challenges in Project Selection</a:t>
            </a:r>
          </a:p>
        </p:txBody>
      </p:sp>
      <p:sp>
        <p:nvSpPr>
          <p:cNvPr id="35843" name="Rectangle 3"/>
          <p:cNvSpPr>
            <a:spLocks noGrp="1" noChangeArrowheads="1"/>
          </p:cNvSpPr>
          <p:nvPr>
            <p:ph type="body" idx="1"/>
          </p:nvPr>
        </p:nvSpPr>
        <p:spPr/>
        <p:txBody>
          <a:bodyPr/>
          <a:lstStyle/>
          <a:p>
            <a:r>
              <a:rPr lang="en-US" altLang="en-US" dirty="0"/>
              <a:t>Applications of research: </a:t>
            </a:r>
          </a:p>
          <a:p>
            <a:pPr lvl="1"/>
            <a:r>
              <a:rPr lang="en-US" altLang="en-US" dirty="0"/>
              <a:t>Appropriate selection standard when cash transfer is not permitted or infeasible.</a:t>
            </a:r>
          </a:p>
          <a:p>
            <a:pPr lvl="1"/>
            <a:r>
              <a:rPr lang="en-US" altLang="en-US" dirty="0"/>
              <a:t>Example: Companies often imposed a hurdle rate on IRR.</a:t>
            </a:r>
          </a:p>
          <a:p>
            <a:pPr lvl="2"/>
            <a:r>
              <a:rPr lang="en-US" altLang="en-US" dirty="0"/>
              <a:t>The NPV of a project that requires a large amount of cash is likely to be high. However, IRR measures the quality of a project. To avoid undertaking a low quality project that consumes a large amount of cash, any proposed project must meet the minimum requirement on IRR. Such minimum requirement on IRR is called </a:t>
            </a:r>
            <a:r>
              <a:rPr lang="en-US" altLang="en-US" dirty="0">
                <a:solidFill>
                  <a:srgbClr val="FF0000"/>
                </a:solidFill>
              </a:rPr>
              <a:t>hurdle rate (a threshould on IRR)</a:t>
            </a:r>
            <a:r>
              <a:rPr lang="en-US" altLang="en-US" dirty="0"/>
              <a:t>. </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Title 1"/>
          <p:cNvSpPr>
            <a:spLocks noGrp="1"/>
          </p:cNvSpPr>
          <p:nvPr>
            <p:ph type="title"/>
          </p:nvPr>
        </p:nvSpPr>
        <p:spPr/>
        <p:txBody>
          <a:bodyPr/>
          <a:lstStyle/>
          <a:p>
            <a:pPr eaLnBrk="1" hangingPunct="1">
              <a:defRPr/>
            </a:pPr>
            <a:r>
              <a:rPr lang="en-US">
                <a:ea typeface="+mj-ea"/>
              </a:rPr>
              <a:t>Summary</a:t>
            </a:r>
          </a:p>
        </p:txBody>
      </p:sp>
      <p:sp>
        <p:nvSpPr>
          <p:cNvPr id="50179" name="Content Placeholder 2"/>
          <p:cNvSpPr>
            <a:spLocks noGrp="1"/>
          </p:cNvSpPr>
          <p:nvPr>
            <p:ph idx="1"/>
          </p:nvPr>
        </p:nvSpPr>
        <p:spPr>
          <a:xfrm>
            <a:off x="320040" y="769620"/>
            <a:ext cx="8534400" cy="3824605"/>
          </a:xfrm>
        </p:spPr>
        <p:txBody>
          <a:bodyPr/>
          <a:lstStyle/>
          <a:p>
            <a:pPr marL="386080" indent="-386080">
              <a:buClr>
                <a:schemeClr val="accent3">
                  <a:lumMod val="75000"/>
                </a:schemeClr>
              </a:buClr>
              <a:buFont typeface="Wingdings 2" panose="05020102010507070707" pitchFamily="18" charset="2"/>
              <a:buAutoNum type="arabicPeriod"/>
              <a:defRPr/>
            </a:pPr>
            <a:r>
              <a:rPr lang="en-US" altLang="en-US" dirty="0">
                <a:ea typeface="+mn-ea"/>
              </a:rPr>
              <a:t>Explain six criteria for a useful project selection/ screening model.</a:t>
            </a:r>
          </a:p>
          <a:p>
            <a:pPr marL="386080" indent="-386080">
              <a:buClr>
                <a:schemeClr val="accent3">
                  <a:lumMod val="75000"/>
                </a:schemeClr>
              </a:buClr>
              <a:buFont typeface="Wingdings 2" panose="05020102010507070707" pitchFamily="18" charset="2"/>
              <a:buAutoNum type="arabicPeriod"/>
              <a:defRPr/>
            </a:pPr>
            <a:r>
              <a:rPr lang="en-US" altLang="en-US" dirty="0">
                <a:ea typeface="+mn-ea"/>
              </a:rPr>
              <a:t>Understand how to employ checklists and simple scoring models to select projects.</a:t>
            </a:r>
          </a:p>
          <a:p>
            <a:pPr marL="386080" indent="-386080">
              <a:buClr>
                <a:schemeClr val="accent3">
                  <a:lumMod val="75000"/>
                </a:schemeClr>
              </a:buClr>
              <a:buFont typeface="Wingdings 2" panose="05020102010507070707" pitchFamily="18" charset="2"/>
              <a:buAutoNum type="arabicPeriod"/>
              <a:defRPr/>
            </a:pPr>
            <a:r>
              <a:rPr lang="en-US" altLang="en-US" dirty="0">
                <a:ea typeface="+mn-ea"/>
              </a:rPr>
              <a:t>Use more sophisticated scoring models, such as the Analytical Hierarchy Process.</a:t>
            </a:r>
          </a:p>
          <a:p>
            <a:pPr marL="386080" indent="-386080">
              <a:buClr>
                <a:schemeClr val="accent3">
                  <a:lumMod val="75000"/>
                </a:schemeClr>
              </a:buClr>
              <a:buFont typeface="Wingdings 2" panose="05020102010507070707" pitchFamily="18" charset="2"/>
              <a:buAutoNum type="arabicPeriod"/>
              <a:defRPr/>
            </a:pPr>
            <a:r>
              <a:rPr lang="en-US" altLang="en-US" dirty="0">
                <a:ea typeface="+mn-ea"/>
              </a:rPr>
              <a:t>Learn how to use financial concepts, such as the efficient frontier and risk/return models.</a:t>
            </a:r>
          </a:p>
          <a:p>
            <a:pPr marL="457200" indent="-457200">
              <a:buClr>
                <a:schemeClr val="accent3">
                  <a:lumMod val="75000"/>
                </a:schemeClr>
              </a:buClr>
              <a:buFont typeface="+mj-lt"/>
              <a:buAutoNum type="arabicPeriod" startAt="5"/>
              <a:defRPr/>
            </a:pPr>
            <a:r>
              <a:rPr lang="en-US" altLang="en-US" dirty="0"/>
              <a:t>Employ financial analyses and options analysis to evaluate the potential for new project investments. </a:t>
            </a:r>
          </a:p>
          <a:p>
            <a:pPr marL="457200" indent="-457200">
              <a:buClr>
                <a:schemeClr val="accent3">
                  <a:lumMod val="75000"/>
                </a:schemeClr>
              </a:buClr>
              <a:buFont typeface="+mj-lt"/>
              <a:buAutoNum type="arabicPeriod" startAt="5"/>
              <a:defRPr/>
            </a:pPr>
            <a:r>
              <a:rPr lang="en-US" altLang="en-US" dirty="0"/>
              <a:t>Recognize the challenges that arise in maintaining an optimal project portfolio for an organization.</a:t>
            </a:r>
          </a:p>
          <a:p>
            <a:pPr marL="457200" indent="-457200">
              <a:buClr>
                <a:schemeClr val="accent3">
                  <a:lumMod val="75000"/>
                </a:schemeClr>
              </a:buClr>
              <a:buFont typeface="+mj-lt"/>
              <a:buAutoNum type="arabicPeriod" startAt="5"/>
              <a:defRPr/>
            </a:pPr>
            <a:r>
              <a:rPr lang="en-US" altLang="en-US" dirty="0"/>
              <a:t>Understand the three keys to successful project portfolio management. </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4"/>
          <p:cNvSpPr>
            <a:spLocks noGrp="1"/>
          </p:cNvSpPr>
          <p:nvPr>
            <p:ph type="body" sz="quarter" idx="13"/>
          </p:nvPr>
        </p:nvSpPr>
        <p:spPr>
          <a:xfrm>
            <a:off x="277813" y="1781175"/>
            <a:ext cx="3948112" cy="639763"/>
          </a:xfrm>
        </p:spPr>
        <p:txBody>
          <a:bodyPr/>
          <a:lstStyle/>
          <a:p>
            <a:pPr eaLnBrk="1" hangingPunct="1"/>
            <a:r>
              <a:rPr lang="en-US" dirty="0">
                <a:latin typeface="Tw Cen MT" charset="0"/>
              </a:rPr>
              <a:t>Questions?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2"/>
          <p:cNvSpPr>
            <a:spLocks noGrp="1" noChangeArrowheads="1"/>
          </p:cNvSpPr>
          <p:nvPr>
            <p:ph type="title"/>
          </p:nvPr>
        </p:nvSpPr>
        <p:spPr/>
        <p:txBody>
          <a:bodyPr/>
          <a:lstStyle/>
          <a:p>
            <a:pPr eaLnBrk="1" hangingPunct="1">
              <a:defRPr/>
            </a:pPr>
            <a:r>
              <a:rPr lang="en-US">
                <a:ea typeface="+mj-ea"/>
              </a:rPr>
              <a:t>Project Selection</a:t>
            </a:r>
          </a:p>
        </p:txBody>
      </p:sp>
      <p:sp>
        <p:nvSpPr>
          <p:cNvPr id="17410" name="Rectangle 3"/>
          <p:cNvSpPr>
            <a:spLocks noGrp="1" noChangeArrowheads="1"/>
          </p:cNvSpPr>
          <p:nvPr>
            <p:ph type="body" idx="1"/>
          </p:nvPr>
        </p:nvSpPr>
        <p:spPr>
          <a:xfrm>
            <a:off x="541176" y="827314"/>
            <a:ext cx="6945474" cy="3836365"/>
          </a:xfrm>
        </p:spPr>
        <p:txBody>
          <a:bodyPr/>
          <a:lstStyle/>
          <a:p>
            <a:pPr eaLnBrk="1" hangingPunct="1">
              <a:lnSpc>
                <a:spcPct val="80000"/>
              </a:lnSpc>
              <a:buFontTx/>
              <a:buNone/>
              <a:defRPr/>
            </a:pPr>
            <a:r>
              <a:rPr lang="en-US" sz="1800" dirty="0">
                <a:ea typeface="+mn-ea"/>
              </a:rPr>
              <a:t>	</a:t>
            </a:r>
            <a:r>
              <a:rPr lang="en-US" dirty="0">
                <a:ea typeface="+mn-ea"/>
              </a:rPr>
              <a:t>Screening models help managers pick winners from a pool of projects. Screening models are </a:t>
            </a:r>
            <a:r>
              <a:rPr lang="en-US" b="1" i="1" u="sng" dirty="0">
                <a:solidFill>
                  <a:schemeClr val="accent1"/>
                </a:solidFill>
                <a:ea typeface="+mn-ea"/>
              </a:rPr>
              <a:t>numeric</a:t>
            </a:r>
            <a:r>
              <a:rPr lang="en-US" b="1" u="sng" dirty="0">
                <a:solidFill>
                  <a:schemeClr val="accent1"/>
                </a:solidFill>
                <a:ea typeface="+mn-ea"/>
              </a:rPr>
              <a:t> </a:t>
            </a:r>
            <a:r>
              <a:rPr lang="en-US" dirty="0">
                <a:ea typeface="+mn-ea"/>
              </a:rPr>
              <a:t>or </a:t>
            </a:r>
            <a:r>
              <a:rPr lang="en-US" b="1" i="1" u="sng" dirty="0">
                <a:solidFill>
                  <a:schemeClr val="accent1"/>
                </a:solidFill>
                <a:ea typeface="+mn-ea"/>
              </a:rPr>
              <a:t>nonnumeric</a:t>
            </a:r>
            <a:r>
              <a:rPr lang="en-US" b="1" dirty="0">
                <a:solidFill>
                  <a:schemeClr val="accent1"/>
                </a:solidFill>
                <a:ea typeface="+mn-ea"/>
              </a:rPr>
              <a:t> </a:t>
            </a:r>
            <a:r>
              <a:rPr lang="en-US" dirty="0">
                <a:ea typeface="+mn-ea"/>
              </a:rPr>
              <a:t>and should have:</a:t>
            </a:r>
          </a:p>
          <a:p>
            <a:pPr eaLnBrk="1" hangingPunct="1">
              <a:lnSpc>
                <a:spcPct val="80000"/>
              </a:lnSpc>
              <a:buFontTx/>
              <a:buNone/>
              <a:defRPr/>
            </a:pPr>
            <a:r>
              <a:rPr lang="en-US" b="1" i="1" dirty="0">
                <a:solidFill>
                  <a:schemeClr val="accent1"/>
                </a:solidFill>
                <a:effectLst>
                  <a:outerShdw blurRad="38100" dist="38100" dir="2700000" algn="tl">
                    <a:srgbClr val="000000">
                      <a:alpha val="43137"/>
                    </a:srgbClr>
                  </a:outerShdw>
                </a:effectLst>
                <a:ea typeface="+mn-ea"/>
              </a:rPr>
              <a:t>Realism</a:t>
            </a:r>
          </a:p>
          <a:p>
            <a:pPr eaLnBrk="1" hangingPunct="1">
              <a:lnSpc>
                <a:spcPct val="120000"/>
              </a:lnSpc>
              <a:buFontTx/>
              <a:buNone/>
              <a:defRPr/>
            </a:pPr>
            <a:r>
              <a:rPr lang="en-US" b="1" i="1" dirty="0">
                <a:solidFill>
                  <a:schemeClr val="accent1"/>
                </a:solidFill>
                <a:effectLst>
                  <a:outerShdw blurRad="38100" dist="38100" dir="2700000" algn="tl">
                    <a:srgbClr val="000000">
                      <a:alpha val="43137"/>
                    </a:srgbClr>
                  </a:outerShdw>
                </a:effectLst>
                <a:ea typeface="+mn-ea"/>
              </a:rPr>
              <a:t>		Capability</a:t>
            </a:r>
          </a:p>
          <a:p>
            <a:pPr eaLnBrk="1" hangingPunct="1">
              <a:lnSpc>
                <a:spcPct val="120000"/>
              </a:lnSpc>
              <a:buFontTx/>
              <a:buNone/>
              <a:defRPr/>
            </a:pPr>
            <a:r>
              <a:rPr lang="en-US" b="1" i="1" dirty="0">
                <a:solidFill>
                  <a:schemeClr val="accent1"/>
                </a:solidFill>
                <a:effectLst>
                  <a:outerShdw blurRad="38100" dist="38100" dir="2700000" algn="tl">
                    <a:srgbClr val="000000">
                      <a:alpha val="43137"/>
                    </a:srgbClr>
                  </a:outerShdw>
                </a:effectLst>
                <a:ea typeface="+mn-ea"/>
              </a:rPr>
              <a:t>			Flexibility</a:t>
            </a:r>
          </a:p>
          <a:p>
            <a:pPr eaLnBrk="1" hangingPunct="1">
              <a:lnSpc>
                <a:spcPct val="120000"/>
              </a:lnSpc>
              <a:buFontTx/>
              <a:buNone/>
              <a:defRPr/>
            </a:pPr>
            <a:r>
              <a:rPr lang="en-US" b="1" i="1" dirty="0">
                <a:solidFill>
                  <a:schemeClr val="accent1"/>
                </a:solidFill>
                <a:effectLst>
                  <a:outerShdw blurRad="38100" dist="38100" dir="2700000" algn="tl">
                    <a:srgbClr val="000000">
                      <a:alpha val="43137"/>
                    </a:srgbClr>
                  </a:outerShdw>
                </a:effectLst>
                <a:ea typeface="+mn-ea"/>
              </a:rPr>
              <a:t>				Ease of use</a:t>
            </a:r>
          </a:p>
          <a:p>
            <a:pPr eaLnBrk="1" hangingPunct="1">
              <a:lnSpc>
                <a:spcPct val="120000"/>
              </a:lnSpc>
              <a:buFontTx/>
              <a:buNone/>
              <a:defRPr/>
            </a:pPr>
            <a:r>
              <a:rPr lang="en-US" b="1" i="1" dirty="0">
                <a:solidFill>
                  <a:schemeClr val="accent1"/>
                </a:solidFill>
                <a:effectLst>
                  <a:outerShdw blurRad="38100" dist="38100" dir="2700000" algn="tl">
                    <a:srgbClr val="000000">
                      <a:alpha val="43137"/>
                    </a:srgbClr>
                  </a:outerShdw>
                </a:effectLst>
                <a:ea typeface="+mn-ea"/>
              </a:rPr>
              <a:t>					Cost effectiveness</a:t>
            </a:r>
          </a:p>
          <a:p>
            <a:pPr eaLnBrk="1" hangingPunct="1">
              <a:lnSpc>
                <a:spcPct val="120000"/>
              </a:lnSpc>
              <a:buFontTx/>
              <a:buNone/>
              <a:defRPr/>
            </a:pPr>
            <a:r>
              <a:rPr lang="en-US" b="1" i="1" dirty="0">
                <a:solidFill>
                  <a:schemeClr val="accent1"/>
                </a:solidFill>
                <a:effectLst>
                  <a:outerShdw blurRad="38100" dist="38100" dir="2700000" algn="tl">
                    <a:srgbClr val="000000">
                      <a:alpha val="43137"/>
                    </a:srgbClr>
                  </a:outerShdw>
                </a:effectLst>
                <a:ea typeface="+mn-ea"/>
              </a:rPr>
              <a:t>							Comparability</a:t>
            </a:r>
          </a:p>
          <a:p>
            <a:pPr eaLnBrk="1" hangingPunct="1">
              <a:lnSpc>
                <a:spcPct val="120000"/>
              </a:lnSpc>
              <a:buFontTx/>
              <a:buNone/>
              <a:defRPr/>
            </a:pPr>
            <a:endParaRPr lang="en-US" i="1" dirty="0">
              <a:solidFill>
                <a:srgbClr val="0000CC"/>
              </a:solidFill>
              <a:ea typeface="+mn-ea"/>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2"/>
          <p:cNvSpPr>
            <a:spLocks noGrp="1" noChangeArrowheads="1"/>
          </p:cNvSpPr>
          <p:nvPr>
            <p:ph type="title"/>
          </p:nvPr>
        </p:nvSpPr>
        <p:spPr/>
        <p:txBody>
          <a:bodyPr/>
          <a:lstStyle/>
          <a:p>
            <a:pPr eaLnBrk="1" hangingPunct="1">
              <a:defRPr/>
            </a:pPr>
            <a:r>
              <a:rPr lang="en-US">
                <a:ea typeface="+mj-ea"/>
              </a:rPr>
              <a:t>Screening &amp; Selection Issues</a:t>
            </a:r>
          </a:p>
        </p:txBody>
      </p:sp>
      <p:sp>
        <p:nvSpPr>
          <p:cNvPr id="21507" name="Rectangle 3"/>
          <p:cNvSpPr>
            <a:spLocks noGrp="1" noChangeArrowheads="1"/>
          </p:cNvSpPr>
          <p:nvPr>
            <p:ph type="body" idx="1"/>
          </p:nvPr>
        </p:nvSpPr>
        <p:spPr>
          <a:xfrm>
            <a:off x="572278" y="845976"/>
            <a:ext cx="6914372" cy="3817703"/>
          </a:xfrm>
        </p:spPr>
        <p:txBody>
          <a:bodyPr/>
          <a:lstStyle/>
          <a:p>
            <a:pPr>
              <a:buFont typeface="Corbel" panose="020B0503020204020204" pitchFamily="34" charset="0"/>
              <a:buAutoNum type="arabicPeriod"/>
            </a:pPr>
            <a:r>
              <a:rPr lang="en-US" altLang="en-US" sz="1500" b="1" i="1" dirty="0">
                <a:solidFill>
                  <a:schemeClr val="accent1"/>
                </a:solidFill>
              </a:rPr>
              <a:t>Risk</a:t>
            </a:r>
            <a:r>
              <a:rPr lang="en-US" altLang="en-US" sz="1500" dirty="0"/>
              <a:t> – unpredictability to the firm</a:t>
            </a:r>
          </a:p>
          <a:p>
            <a:pPr marL="514350" lvl="1" indent="-342900">
              <a:buFont typeface="Corbel" panose="020B0503020204020204" pitchFamily="34" charset="0"/>
              <a:buAutoNum type="alphaLcPeriod"/>
            </a:pPr>
            <a:r>
              <a:rPr lang="en-US" altLang="en-US" dirty="0"/>
              <a:t>Technical</a:t>
            </a:r>
          </a:p>
          <a:p>
            <a:pPr marL="514350" lvl="1" indent="-342900">
              <a:buFont typeface="Corbel" panose="020B0503020204020204" pitchFamily="34" charset="0"/>
              <a:buAutoNum type="alphaLcPeriod"/>
            </a:pPr>
            <a:r>
              <a:rPr lang="en-US" altLang="en-US" dirty="0"/>
              <a:t>Financial</a:t>
            </a:r>
          </a:p>
          <a:p>
            <a:pPr marL="514350" lvl="1" indent="-342900">
              <a:buFont typeface="Corbel" panose="020B0503020204020204" pitchFamily="34" charset="0"/>
              <a:buAutoNum type="alphaLcPeriod"/>
            </a:pPr>
            <a:r>
              <a:rPr lang="en-US" altLang="en-US" dirty="0"/>
              <a:t>Safety</a:t>
            </a:r>
          </a:p>
          <a:p>
            <a:pPr marL="514350" lvl="1" indent="-342900">
              <a:buFont typeface="Corbel" panose="020B0503020204020204" pitchFamily="34" charset="0"/>
              <a:buAutoNum type="alphaLcPeriod"/>
            </a:pPr>
            <a:r>
              <a:rPr lang="en-US" altLang="en-US" dirty="0"/>
              <a:t>Quality</a:t>
            </a:r>
          </a:p>
          <a:p>
            <a:pPr marL="514350" lvl="1" indent="-342900">
              <a:buFont typeface="Corbel" panose="020B0503020204020204" pitchFamily="34" charset="0"/>
              <a:buAutoNum type="alphaLcPeriod"/>
            </a:pPr>
            <a:r>
              <a:rPr lang="en-US" altLang="en-US" dirty="0"/>
              <a:t>Legal exposure</a:t>
            </a:r>
          </a:p>
          <a:p>
            <a:pPr>
              <a:buFont typeface="Corbel" panose="020B0503020204020204" pitchFamily="34" charset="0"/>
              <a:buAutoNum type="arabicPeriod"/>
            </a:pPr>
            <a:r>
              <a:rPr lang="en-US" altLang="en-US" sz="1500" b="1" i="1" dirty="0">
                <a:solidFill>
                  <a:schemeClr val="accent1"/>
                </a:solidFill>
              </a:rPr>
              <a:t>Commercial</a:t>
            </a:r>
            <a:r>
              <a:rPr lang="en-US" altLang="en-US" sz="1500" dirty="0">
                <a:solidFill>
                  <a:srgbClr val="FF0000"/>
                </a:solidFill>
              </a:rPr>
              <a:t> </a:t>
            </a:r>
            <a:r>
              <a:rPr lang="en-US" altLang="en-US" sz="1500" dirty="0"/>
              <a:t>– market potential</a:t>
            </a:r>
          </a:p>
          <a:p>
            <a:pPr marL="514350" lvl="1" indent="-342900">
              <a:buFont typeface="Corbel" panose="020B0503020204020204" pitchFamily="34" charset="0"/>
              <a:buAutoNum type="alphaLcPeriod"/>
            </a:pPr>
            <a:r>
              <a:rPr lang="en-US" altLang="en-US" sz="1350" dirty="0"/>
              <a:t>Expected return on investment</a:t>
            </a:r>
          </a:p>
          <a:p>
            <a:pPr marL="514350" lvl="1" indent="-342900">
              <a:buFont typeface="Corbel" panose="020B0503020204020204" pitchFamily="34" charset="0"/>
              <a:buAutoNum type="alphaLcPeriod"/>
            </a:pPr>
            <a:r>
              <a:rPr lang="en-US" altLang="en-US" sz="1350" dirty="0"/>
              <a:t>Payback period</a:t>
            </a:r>
          </a:p>
          <a:p>
            <a:pPr marL="514350" lvl="1" indent="-342900">
              <a:buFont typeface="Corbel" panose="020B0503020204020204" pitchFamily="34" charset="0"/>
              <a:buAutoNum type="alphaLcPeriod"/>
            </a:pPr>
            <a:r>
              <a:rPr lang="en-US" altLang="en-US" sz="1350" dirty="0"/>
              <a:t>Potential market share</a:t>
            </a:r>
          </a:p>
          <a:p>
            <a:pPr marL="514350" lvl="1" indent="-342900">
              <a:buFont typeface="Corbel" panose="020B0503020204020204" pitchFamily="34" charset="0"/>
              <a:buAutoNum type="alphaLcPeriod"/>
            </a:pPr>
            <a:r>
              <a:rPr lang="en-US" altLang="en-US" sz="1350" dirty="0"/>
              <a:t>Long-term market dominance</a:t>
            </a:r>
          </a:p>
          <a:p>
            <a:pPr marL="514350" lvl="1" indent="-342900">
              <a:buFont typeface="Corbel" panose="020B0503020204020204" pitchFamily="34" charset="0"/>
              <a:buAutoNum type="alphaLcPeriod"/>
            </a:pPr>
            <a:r>
              <a:rPr lang="en-US" altLang="en-US" sz="1350" dirty="0"/>
              <a:t>Initial cash outlay</a:t>
            </a:r>
          </a:p>
          <a:p>
            <a:pPr marL="514350" lvl="1" indent="-342900">
              <a:buFont typeface="Corbel" panose="020B0503020204020204" pitchFamily="34" charset="0"/>
              <a:buAutoNum type="alphaLcPeriod"/>
            </a:pPr>
            <a:r>
              <a:rPr lang="en-US" altLang="en-US" sz="1350" dirty="0"/>
              <a:t>Ability to generate future business/new markets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2"/>
          <p:cNvSpPr>
            <a:spLocks noGrp="1" noChangeArrowheads="1"/>
          </p:cNvSpPr>
          <p:nvPr>
            <p:ph type="title"/>
          </p:nvPr>
        </p:nvSpPr>
        <p:spPr/>
        <p:txBody>
          <a:bodyPr/>
          <a:lstStyle/>
          <a:p>
            <a:pPr eaLnBrk="1" hangingPunct="1">
              <a:defRPr/>
            </a:pPr>
            <a:r>
              <a:rPr lang="en-US">
                <a:ea typeface="+mj-ea"/>
              </a:rPr>
              <a:t>Screening &amp; Selection Issues</a:t>
            </a:r>
          </a:p>
        </p:txBody>
      </p:sp>
      <p:sp>
        <p:nvSpPr>
          <p:cNvPr id="22531" name="Rectangle 3"/>
          <p:cNvSpPr>
            <a:spLocks noGrp="1" noChangeArrowheads="1"/>
          </p:cNvSpPr>
          <p:nvPr>
            <p:ph type="body" idx="1"/>
          </p:nvPr>
        </p:nvSpPr>
        <p:spPr>
          <a:xfrm>
            <a:off x="379445" y="796212"/>
            <a:ext cx="8307355" cy="3798013"/>
          </a:xfrm>
        </p:spPr>
        <p:txBody>
          <a:bodyPr/>
          <a:lstStyle/>
          <a:p>
            <a:pPr>
              <a:buFont typeface="Corbel" panose="020B0503020204020204" pitchFamily="34" charset="0"/>
              <a:buAutoNum type="arabicPeriod" startAt="3"/>
            </a:pPr>
            <a:r>
              <a:rPr lang="en-US" altLang="en-US" sz="1500" b="1" i="1" dirty="0">
                <a:solidFill>
                  <a:schemeClr val="accent1"/>
                </a:solidFill>
              </a:rPr>
              <a:t>Internal operating </a:t>
            </a:r>
            <a:r>
              <a:rPr lang="en-US" altLang="en-US" sz="1500" dirty="0"/>
              <a:t>– changes in firm operations</a:t>
            </a:r>
          </a:p>
          <a:p>
            <a:pPr marL="514350" lvl="1" indent="-342900">
              <a:buFont typeface="Corbel" panose="020B0503020204020204" pitchFamily="34" charset="0"/>
              <a:buAutoNum type="alphaLcPeriod"/>
            </a:pPr>
            <a:r>
              <a:rPr lang="en-US" altLang="en-US" dirty="0"/>
              <a:t>Need to develop/train employees</a:t>
            </a:r>
          </a:p>
          <a:p>
            <a:pPr marL="514350" lvl="1" indent="-342900">
              <a:buFont typeface="Corbel" panose="020B0503020204020204" pitchFamily="34" charset="0"/>
              <a:buAutoNum type="alphaLcPeriod"/>
            </a:pPr>
            <a:r>
              <a:rPr lang="en-US" altLang="en-US" dirty="0"/>
              <a:t>Change in workforce size or composition</a:t>
            </a:r>
          </a:p>
          <a:p>
            <a:pPr marL="514350" lvl="1" indent="-342900">
              <a:buFont typeface="Corbel" panose="020B0503020204020204" pitchFamily="34" charset="0"/>
              <a:buAutoNum type="alphaLcPeriod"/>
            </a:pPr>
            <a:r>
              <a:rPr lang="en-US" altLang="en-US" dirty="0"/>
              <a:t>Change in physical environment</a:t>
            </a:r>
          </a:p>
          <a:p>
            <a:pPr marL="514350" lvl="1" indent="-342900">
              <a:buFont typeface="Corbel" panose="020B0503020204020204" pitchFamily="34" charset="0"/>
              <a:buAutoNum type="alphaLcPeriod"/>
            </a:pPr>
            <a:r>
              <a:rPr lang="en-US" altLang="en-US" dirty="0"/>
              <a:t>Change in manufacturing or service operations</a:t>
            </a:r>
          </a:p>
          <a:p>
            <a:pPr>
              <a:buFont typeface="Corbel" panose="020B0503020204020204" pitchFamily="34" charset="0"/>
              <a:buAutoNum type="arabicPeriod" startAt="4"/>
            </a:pPr>
            <a:r>
              <a:rPr lang="en-US" altLang="en-US" sz="1500" b="1" i="1" dirty="0">
                <a:solidFill>
                  <a:schemeClr val="accent1"/>
                </a:solidFill>
              </a:rPr>
              <a:t>Additional</a:t>
            </a:r>
            <a:endParaRPr lang="en-US" altLang="en-US" sz="1500" dirty="0">
              <a:solidFill>
                <a:srgbClr val="FF0000"/>
              </a:solidFill>
            </a:endParaRPr>
          </a:p>
          <a:p>
            <a:pPr marL="514350" lvl="1" indent="-342900">
              <a:buFont typeface="Corbel" panose="020B0503020204020204" pitchFamily="34" charset="0"/>
              <a:buAutoNum type="alphaLcPeriod"/>
            </a:pPr>
            <a:r>
              <a:rPr lang="en-US" altLang="en-US" dirty="0"/>
              <a:t>Patent protection</a:t>
            </a:r>
          </a:p>
          <a:p>
            <a:pPr marL="514350" lvl="1" indent="-342900">
              <a:buFont typeface="Corbel" panose="020B0503020204020204" pitchFamily="34" charset="0"/>
              <a:buAutoNum type="alphaLcPeriod"/>
            </a:pPr>
            <a:r>
              <a:rPr lang="en-US" altLang="en-US" dirty="0"/>
              <a:t>Impact on company</a:t>
            </a:r>
            <a:r>
              <a:rPr lang="ja-JP" altLang="en-US" dirty="0"/>
              <a:t>’</a:t>
            </a:r>
            <a:r>
              <a:rPr lang="en-US" altLang="ja-JP" dirty="0"/>
              <a:t>s image</a:t>
            </a:r>
          </a:p>
          <a:p>
            <a:pPr marL="514350" lvl="1" indent="-342900">
              <a:buFont typeface="Corbel" panose="020B0503020204020204" pitchFamily="34" charset="0"/>
              <a:buAutoNum type="alphaLcPeriod"/>
            </a:pPr>
            <a:r>
              <a:rPr lang="en-US" altLang="en-US" dirty="0"/>
              <a:t>Strategic fit</a:t>
            </a:r>
          </a:p>
          <a:p>
            <a:pPr>
              <a:buNone/>
            </a:pPr>
            <a:r>
              <a:rPr lang="en-US" altLang="en-US" sz="2100" dirty="0"/>
              <a:t>	</a:t>
            </a:r>
            <a:r>
              <a:rPr lang="en-US" altLang="en-US" b="1" i="1" dirty="0">
                <a:solidFill>
                  <a:schemeClr val="accent1"/>
                </a:solidFill>
              </a:rPr>
              <a:t>All models</a:t>
            </a:r>
            <a:r>
              <a:rPr lang="en-US" altLang="en-US" dirty="0">
                <a:solidFill>
                  <a:schemeClr val="accent1"/>
                </a:solidFill>
              </a:rPr>
              <a:t> </a:t>
            </a:r>
            <a:r>
              <a:rPr lang="en-US" altLang="en-US" dirty="0"/>
              <a:t>only </a:t>
            </a:r>
            <a:r>
              <a:rPr lang="en-US" altLang="en-US" b="1" i="1" dirty="0">
                <a:solidFill>
                  <a:schemeClr val="accent1"/>
                </a:solidFill>
              </a:rPr>
              <a:t>partially reflect reality</a:t>
            </a:r>
            <a:r>
              <a:rPr lang="en-US" altLang="en-US" dirty="0">
                <a:solidFill>
                  <a:schemeClr val="accent1"/>
                </a:solidFill>
              </a:rPr>
              <a:t> </a:t>
            </a:r>
            <a:r>
              <a:rPr lang="en-US" altLang="en-US" dirty="0"/>
              <a:t>and have </a:t>
            </a:r>
            <a:r>
              <a:rPr lang="en-US" altLang="en-US" b="1" i="1" dirty="0">
                <a:solidFill>
                  <a:schemeClr val="accent1"/>
                </a:solidFill>
              </a:rPr>
              <a:t>both objective and subjective</a:t>
            </a:r>
            <a:r>
              <a:rPr lang="en-US" altLang="en-US" dirty="0"/>
              <a:t> factors imbedded. </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2"/>
          <p:cNvSpPr>
            <a:spLocks noGrp="1" noChangeArrowheads="1"/>
          </p:cNvSpPr>
          <p:nvPr>
            <p:ph type="title"/>
          </p:nvPr>
        </p:nvSpPr>
        <p:spPr/>
        <p:txBody>
          <a:bodyPr/>
          <a:lstStyle/>
          <a:p>
            <a:pPr eaLnBrk="1" hangingPunct="1">
              <a:defRPr/>
            </a:pPr>
            <a:r>
              <a:rPr lang="en-US" dirty="0">
                <a:ea typeface="+mj-ea"/>
              </a:rPr>
              <a:t>Approaches to Project Screening</a:t>
            </a:r>
          </a:p>
        </p:txBody>
      </p:sp>
      <p:sp>
        <p:nvSpPr>
          <p:cNvPr id="23555" name="Rectangle 3"/>
          <p:cNvSpPr>
            <a:spLocks noGrp="1" noChangeArrowheads="1"/>
          </p:cNvSpPr>
          <p:nvPr>
            <p:ph type="body" idx="1"/>
          </p:nvPr>
        </p:nvSpPr>
        <p:spPr/>
        <p:txBody>
          <a:bodyPr/>
          <a:lstStyle/>
          <a:p>
            <a:pPr eaLnBrk="1" hangingPunct="1">
              <a:lnSpc>
                <a:spcPct val="150000"/>
              </a:lnSpc>
              <a:buSzPct val="150000"/>
            </a:pPr>
            <a:r>
              <a:rPr lang="en-US" altLang="en-US" sz="2100" dirty="0"/>
              <a:t>Checklist model</a:t>
            </a:r>
          </a:p>
          <a:p>
            <a:pPr eaLnBrk="1" hangingPunct="1">
              <a:lnSpc>
                <a:spcPct val="150000"/>
              </a:lnSpc>
              <a:buSzPct val="150000"/>
            </a:pPr>
            <a:r>
              <a:rPr lang="en-US" altLang="en-US" sz="2100" dirty="0"/>
              <a:t>Simplified scoring models</a:t>
            </a:r>
          </a:p>
          <a:p>
            <a:pPr eaLnBrk="1" hangingPunct="1">
              <a:lnSpc>
                <a:spcPct val="150000"/>
              </a:lnSpc>
              <a:buSzPct val="150000"/>
            </a:pPr>
            <a:r>
              <a:rPr lang="en-US" altLang="en-US" sz="2100" dirty="0"/>
              <a:t>Analytic hierarchy process</a:t>
            </a:r>
          </a:p>
          <a:p>
            <a:pPr eaLnBrk="1" hangingPunct="1">
              <a:lnSpc>
                <a:spcPct val="150000"/>
              </a:lnSpc>
              <a:buSzPct val="150000"/>
            </a:pPr>
            <a:r>
              <a:rPr lang="en-US" altLang="en-US" sz="2100" dirty="0"/>
              <a:t>Profile models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2"/>
          <p:cNvSpPr>
            <a:spLocks noGrp="1" noChangeArrowheads="1"/>
          </p:cNvSpPr>
          <p:nvPr>
            <p:ph type="title"/>
          </p:nvPr>
        </p:nvSpPr>
        <p:spPr/>
        <p:txBody>
          <a:bodyPr/>
          <a:lstStyle/>
          <a:p>
            <a:pPr eaLnBrk="1" hangingPunct="1">
              <a:defRPr/>
            </a:pPr>
            <a:r>
              <a:rPr lang="en-US">
                <a:ea typeface="+mj-ea"/>
              </a:rPr>
              <a:t>Checklist Model</a:t>
            </a:r>
          </a:p>
        </p:txBody>
      </p:sp>
      <p:sp>
        <p:nvSpPr>
          <p:cNvPr id="20482" name="Rectangle 3"/>
          <p:cNvSpPr>
            <a:spLocks noGrp="1" noChangeArrowheads="1"/>
          </p:cNvSpPr>
          <p:nvPr>
            <p:ph type="body" idx="1"/>
          </p:nvPr>
        </p:nvSpPr>
        <p:spPr/>
        <p:txBody>
          <a:bodyPr/>
          <a:lstStyle/>
          <a:p>
            <a:pPr eaLnBrk="1" hangingPunct="1">
              <a:buFontTx/>
              <a:buNone/>
              <a:defRPr/>
            </a:pPr>
            <a:r>
              <a:rPr lang="en-US" dirty="0"/>
              <a:t>	</a:t>
            </a:r>
            <a:r>
              <a:rPr lang="en-US" sz="2100" dirty="0"/>
              <a:t>A checklist is a list of criteria applied to possible projects.</a:t>
            </a:r>
          </a:p>
          <a:p>
            <a:pPr eaLnBrk="1" hangingPunct="1">
              <a:buFontTx/>
              <a:buNone/>
              <a:defRPr/>
            </a:pPr>
            <a:endParaRPr lang="en-US" sz="2100" dirty="0"/>
          </a:p>
          <a:p>
            <a:pPr eaLnBrk="1" hangingPunct="1">
              <a:buFont typeface="Wingdings" panose="05000000000000000000" pitchFamily="2" charset="2"/>
              <a:buChar char="ü"/>
              <a:defRPr/>
            </a:pPr>
            <a:r>
              <a:rPr lang="en-US" sz="2100" dirty="0"/>
              <a:t>Requires agreement on </a:t>
            </a:r>
            <a:r>
              <a:rPr lang="en-US" sz="2100" b="1" i="1" dirty="0">
                <a:solidFill>
                  <a:schemeClr val="accent1"/>
                </a:solidFill>
              </a:rPr>
              <a:t>criteria</a:t>
            </a:r>
          </a:p>
          <a:p>
            <a:pPr eaLnBrk="1" hangingPunct="1">
              <a:buFont typeface="Wingdings" panose="05000000000000000000" pitchFamily="2" charset="2"/>
              <a:buChar char="ü"/>
              <a:defRPr/>
            </a:pPr>
            <a:r>
              <a:rPr lang="en-US" sz="2100" dirty="0"/>
              <a:t>Assumes all criteria are </a:t>
            </a:r>
            <a:r>
              <a:rPr lang="en-US" sz="2100" b="1" i="1" dirty="0">
                <a:solidFill>
                  <a:schemeClr val="accent1"/>
                </a:solidFill>
              </a:rPr>
              <a:t>equally important</a:t>
            </a:r>
          </a:p>
          <a:p>
            <a:pPr eaLnBrk="1" hangingPunct="1">
              <a:buFontTx/>
              <a:buNone/>
              <a:defRPr/>
            </a:pPr>
            <a:endParaRPr lang="en-US" sz="2100" b="1" i="1" dirty="0">
              <a:solidFill>
                <a:srgbClr val="0000CC"/>
              </a:solidFill>
            </a:endParaRPr>
          </a:p>
          <a:p>
            <a:pPr eaLnBrk="1" hangingPunct="1">
              <a:buFontTx/>
              <a:buNone/>
              <a:defRPr/>
            </a:pPr>
            <a:r>
              <a:rPr lang="en-US" sz="2100" i="1" dirty="0">
                <a:solidFill>
                  <a:srgbClr val="FF0000"/>
                </a:solidFill>
              </a:rPr>
              <a:t>	</a:t>
            </a:r>
            <a:r>
              <a:rPr lang="en-US" sz="2100" b="1" i="1" dirty="0">
                <a:solidFill>
                  <a:schemeClr val="accent1"/>
                </a:solidFill>
                <a:effectLst>
                  <a:outerShdw blurRad="38100" dist="38100" dir="2700000" algn="tl">
                    <a:srgbClr val="000000"/>
                  </a:outerShdw>
                </a:effectLst>
              </a:rPr>
              <a:t>Checklists are valuable for recording opinions and stimulating discussion.</a:t>
            </a:r>
          </a:p>
        </p:txBody>
      </p:sp>
      <p:sp>
        <p:nvSpPr>
          <p:cNvPr id="2" name="矩形 1">
            <a:extLst>
              <a:ext uri="{FF2B5EF4-FFF2-40B4-BE49-F238E27FC236}">
                <a16:creationId xmlns:a16="http://schemas.microsoft.com/office/drawing/2014/main" id="{1D92C04D-1847-4F42-8358-E5FF968B261C}"/>
              </a:ext>
            </a:extLst>
          </p:cNvPr>
          <p:cNvSpPr/>
          <p:nvPr/>
        </p:nvSpPr>
        <p:spPr>
          <a:xfrm>
            <a:off x="609598" y="3098707"/>
            <a:ext cx="7206343" cy="1706942"/>
          </a:xfrm>
          <a:prstGeom prst="rect">
            <a:avLst/>
          </a:prstGeom>
        </p:spPr>
        <p:txBody>
          <a:bodyPr wrap="square">
            <a:spAutoFit/>
          </a:bodyPr>
          <a:lstStyle/>
          <a:p>
            <a:pPr>
              <a:lnSpc>
                <a:spcPct val="150000"/>
              </a:lnSpc>
              <a:spcAft>
                <a:spcPts val="0"/>
              </a:spcAft>
            </a:pPr>
            <a:r>
              <a:rPr lang="en" altLang="zh-CN" sz="1600" b="1" dirty="0">
                <a:latin typeface="Calibri" panose="020F0502020204030204" pitchFamily="34" charset="0"/>
                <a:ea typeface="等线" panose="02010600030101010101" pitchFamily="2" charset="-122"/>
                <a:cs typeface="Times New Roman" panose="02020603050405020304" pitchFamily="18" charset="0"/>
              </a:rPr>
              <a:t>Adv: </a:t>
            </a:r>
            <a:r>
              <a:rPr lang="en" altLang="zh-CN" sz="1600" dirty="0">
                <a:latin typeface="Calibri" panose="020F0502020204030204" pitchFamily="34" charset="0"/>
                <a:ea typeface="等线" panose="02010600030101010101" pitchFamily="2" charset="-122"/>
                <a:cs typeface="Times New Roman" panose="02020603050405020304" pitchFamily="18" charset="0"/>
              </a:rPr>
              <a:t>It is simple and easy to use as no weight and criteria needed to be assigned; it is user friendly so that  everyone can use the method.</a:t>
            </a:r>
          </a:p>
          <a:p>
            <a:pPr>
              <a:lnSpc>
                <a:spcPct val="107000"/>
              </a:lnSpc>
              <a:spcAft>
                <a:spcPts val="0"/>
              </a:spcAft>
            </a:pPr>
            <a:r>
              <a:rPr lang="en" altLang="zh-CN" b="1" dirty="0" err="1">
                <a:latin typeface="CIDFont+F3"/>
                <a:ea typeface="等线" panose="02010600030101010101" pitchFamily="2" charset="-122"/>
                <a:cs typeface="Times New Roman" panose="02020603050405020304" pitchFamily="18" charset="0"/>
              </a:rPr>
              <a:t>Disadv</a:t>
            </a:r>
            <a:r>
              <a:rPr lang="en" altLang="zh-CN" b="1" dirty="0">
                <a:latin typeface="CIDFont+F3"/>
                <a:ea typeface="等线" panose="02010600030101010101" pitchFamily="2" charset="-122"/>
                <a:cs typeface="Times New Roman" panose="02020603050405020304" pitchFamily="18" charset="0"/>
              </a:rPr>
              <a:t>: </a:t>
            </a:r>
            <a:r>
              <a:rPr lang="en" altLang="zh-CN" dirty="0">
                <a:latin typeface="CIDFont+F3"/>
                <a:ea typeface="等线" panose="02010600030101010101" pitchFamily="2" charset="-122"/>
                <a:cs typeface="Times New Roman" panose="02020603050405020304" pitchFamily="18" charset="0"/>
              </a:rPr>
              <a:t>it might be unrealistic that all criteria are equally important in the reality; the weighting system is very important in establishing trade-off between different criteria</a:t>
            </a:r>
            <a:endParaRPr lang="en" altLang="zh-CN" sz="1600" dirty="0">
              <a:effectLst/>
              <a:latin typeface="Calibri" panose="020F0502020204030204" pitchFamily="34" charset="0"/>
              <a:ea typeface="等线" panose="02010600030101010101" pitchFamily="2" charset="-122"/>
              <a:cs typeface="Times New Roman" panose="02020603050405020304" pitchFamily="18" charset="0"/>
            </a:endParaRPr>
          </a:p>
        </p:txBody>
      </p:sp>
    </p:spTree>
  </p:cSld>
  <p:clrMapOvr>
    <a:masterClrMapping/>
  </p:clrMapOvr>
</p:sld>
</file>

<file path=ppt/theme/theme1.xml><?xml version="1.0" encoding="utf-8"?>
<a:theme xmlns:a="http://schemas.openxmlformats.org/drawingml/2006/main" name="Office Theme">
  <a:themeElements>
    <a:clrScheme name="Custom 1">
      <a:dk1>
        <a:sysClr val="windowText" lastClr="000000"/>
      </a:dk1>
      <a:lt1>
        <a:sysClr val="window" lastClr="FFFFFF"/>
      </a:lt1>
      <a:dk2>
        <a:srgbClr val="1F497D"/>
      </a:dk2>
      <a:lt2>
        <a:srgbClr val="EEECE1"/>
      </a:lt2>
      <a:accent1>
        <a:srgbClr val="F05133"/>
      </a:accent1>
      <a:accent2>
        <a:srgbClr val="808080"/>
      </a:accent2>
      <a:accent3>
        <a:srgbClr val="4C4C4C"/>
      </a:accent3>
      <a:accent4>
        <a:srgbClr val="CCCCCC"/>
      </a:accent4>
      <a:accent5>
        <a:srgbClr val="000000"/>
      </a:accent5>
      <a:accent6>
        <a:srgbClr val="FFB800"/>
      </a:accent6>
      <a:hlink>
        <a:srgbClr val="F05133"/>
      </a:hlink>
      <a:folHlink>
        <a:srgbClr val="F05133"/>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81</TotalTime>
  <Words>2800</Words>
  <Application>Microsoft Macintosh PowerPoint</Application>
  <PresentationFormat>全屏显示(16:9)</PresentationFormat>
  <Paragraphs>460</Paragraphs>
  <Slides>44</Slides>
  <Notes>28</Notes>
  <HiddenSlides>0</HiddenSlides>
  <MMClips>0</MMClips>
  <ScaleCrop>false</ScaleCrop>
  <HeadingPairs>
    <vt:vector size="8" baseType="variant">
      <vt:variant>
        <vt:lpstr>已用的字体</vt:lpstr>
      </vt:variant>
      <vt:variant>
        <vt:i4>11</vt:i4>
      </vt:variant>
      <vt:variant>
        <vt:lpstr>主题</vt:lpstr>
      </vt:variant>
      <vt:variant>
        <vt:i4>1</vt:i4>
      </vt:variant>
      <vt:variant>
        <vt:lpstr>嵌入 OLE 服务器</vt:lpstr>
      </vt:variant>
      <vt:variant>
        <vt:i4>1</vt:i4>
      </vt:variant>
      <vt:variant>
        <vt:lpstr>幻灯片标题</vt:lpstr>
      </vt:variant>
      <vt:variant>
        <vt:i4>44</vt:i4>
      </vt:variant>
    </vt:vector>
  </HeadingPairs>
  <TitlesOfParts>
    <vt:vector size="57" baseType="lpstr">
      <vt:lpstr>CIDFont+F3</vt:lpstr>
      <vt:lpstr>Arial</vt:lpstr>
      <vt:lpstr>Calibri</vt:lpstr>
      <vt:lpstr>Cambria Math</vt:lpstr>
      <vt:lpstr>Constantia</vt:lpstr>
      <vt:lpstr>Corbel</vt:lpstr>
      <vt:lpstr>Lucida Grande</vt:lpstr>
      <vt:lpstr>Times New Roman</vt:lpstr>
      <vt:lpstr>Tw Cen MT</vt:lpstr>
      <vt:lpstr>Wingdings</vt:lpstr>
      <vt:lpstr>Wingdings 2</vt:lpstr>
      <vt:lpstr>Office Theme</vt:lpstr>
      <vt:lpstr>Equation</vt:lpstr>
      <vt:lpstr>QBUS3350: Project Planning and Management</vt:lpstr>
      <vt:lpstr>Chapter 3: Learning Objectives</vt:lpstr>
      <vt:lpstr>Chapter 3: Learning Objectives</vt:lpstr>
      <vt:lpstr>PMBOK Core Concepts</vt:lpstr>
      <vt:lpstr>Project Selection</vt:lpstr>
      <vt:lpstr>Screening &amp; Selection Issues</vt:lpstr>
      <vt:lpstr>Screening &amp; Selection Issues</vt:lpstr>
      <vt:lpstr>Approaches to Project Screening</vt:lpstr>
      <vt:lpstr>Checklist Model</vt:lpstr>
      <vt:lpstr>Simplified Scoring Models</vt:lpstr>
      <vt:lpstr>Why relative scores can be misleading? Because the difference in the score may not have equal distance </vt:lpstr>
      <vt:lpstr>Analytic Hierarchy Process </vt:lpstr>
      <vt:lpstr>Sample AHP with Rankings for Salient Selection Criteria (Figure 3.1)</vt:lpstr>
      <vt:lpstr>Sample AHP with Rankings for Salient Selection Criteria (Figure 3.3)</vt:lpstr>
      <vt:lpstr>Analytic Hierarchy Process</vt:lpstr>
      <vt:lpstr>Profile Models (figure 3.4)</vt:lpstr>
      <vt:lpstr>Financial Models</vt:lpstr>
      <vt:lpstr>Payback Period</vt:lpstr>
      <vt:lpstr>Payback period example (table 3.5)</vt:lpstr>
      <vt:lpstr>Payback Period Example (table 3.6)</vt:lpstr>
      <vt:lpstr>Payback Period Example (table 3.6)</vt:lpstr>
      <vt:lpstr>Net Present Value – the larger the better</vt:lpstr>
      <vt:lpstr>Net Present Value Example (Table 3.8)</vt:lpstr>
      <vt:lpstr>Net Present Value</vt:lpstr>
      <vt:lpstr>Discounted payback period (table 3.9)</vt:lpstr>
      <vt:lpstr>Internal Rate of Return</vt:lpstr>
      <vt:lpstr>Internal Rate of Return Example</vt:lpstr>
      <vt:lpstr>Using EXCEL</vt:lpstr>
      <vt:lpstr>Project Portfolio Management</vt:lpstr>
      <vt:lpstr>Portfolio Management System</vt:lpstr>
      <vt:lpstr>Portfolio of Projects by Type</vt:lpstr>
      <vt:lpstr>Selection criteria</vt:lpstr>
      <vt:lpstr>Keys to Successful  Project Portfolio Management</vt:lpstr>
      <vt:lpstr>Problems in Implementing  Portfolio Management</vt:lpstr>
      <vt:lpstr>Using Linear Programming (LP) Model to Maximize Benefits</vt:lpstr>
      <vt:lpstr>Maximizing The Benefit of Your Portfolio</vt:lpstr>
      <vt:lpstr>Maximizing The Benefit of Your Portfolio</vt:lpstr>
      <vt:lpstr>Maximizing The Benefit of Your Portfolio</vt:lpstr>
      <vt:lpstr>Challenges in Project Selection</vt:lpstr>
      <vt:lpstr>Challenges in Project Selection</vt:lpstr>
      <vt:lpstr>Challenges in Project Selection</vt:lpstr>
      <vt:lpstr>Challenges in Project Selection</vt:lpstr>
      <vt:lpstr>Summary</vt:lpstr>
      <vt:lpstr>PowerPoint 演示文稿</vt:lpstr>
    </vt:vector>
  </TitlesOfParts>
  <Company>The University of Sydney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Vanessa Buchmann</dc:creator>
  <cp:lastModifiedBy>Jing Yang</cp:lastModifiedBy>
  <cp:revision>129</cp:revision>
  <dcterms:created xsi:type="dcterms:W3CDTF">2020-09-01T04:51:02Z</dcterms:created>
  <dcterms:modified xsi:type="dcterms:W3CDTF">2020-09-03T03:29:44Z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2052-2.2.0.3563</vt:lpwstr>
  </property>
</Properties>
</file>